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371" r:id="rId3"/>
    <p:sldId id="367" r:id="rId4"/>
    <p:sldId id="375" r:id="rId5"/>
    <p:sldId id="263" r:id="rId6"/>
    <p:sldId id="377" r:id="rId7"/>
    <p:sldId id="369" r:id="rId8"/>
    <p:sldId id="370" r:id="rId9"/>
    <p:sldId id="361" r:id="rId10"/>
    <p:sldId id="364" r:id="rId11"/>
    <p:sldId id="365" r:id="rId12"/>
    <p:sldId id="349" r:id="rId13"/>
    <p:sldId id="360" r:id="rId14"/>
    <p:sldId id="357" r:id="rId15"/>
    <p:sldId id="358" r:id="rId16"/>
    <p:sldId id="362" r:id="rId17"/>
    <p:sldId id="372" r:id="rId18"/>
    <p:sldId id="363" r:id="rId19"/>
    <p:sldId id="366" r:id="rId20"/>
    <p:sldId id="359" r:id="rId21"/>
    <p:sldId id="368" r:id="rId22"/>
    <p:sldId id="378" r:id="rId23"/>
    <p:sldId id="379" r:id="rId24"/>
    <p:sldId id="380" r:id="rId25"/>
    <p:sldId id="381" r:id="rId26"/>
    <p:sldId id="382" r:id="rId27"/>
    <p:sldId id="374" r:id="rId28"/>
    <p:sldId id="376" r:id="rId29"/>
    <p:sldId id="37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EDB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5E0BC-637E-4928-81A0-50D02CBDAA6F}" v="1956" dt="2020-02-24T15:34:21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91"/>
    <p:restoredTop sz="91429"/>
  </p:normalViewPr>
  <p:slideViewPr>
    <p:cSldViewPr snapToGrid="0" snapToObjects="1">
      <p:cViewPr varScale="1">
        <p:scale>
          <a:sx n="111" d="100"/>
          <a:sy n="111" d="100"/>
        </p:scale>
        <p:origin x="19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ec0a327afac5ea05" providerId="LiveId" clId="{1355E0BC-637E-4928-81A0-50D02CBDAA6F}"/>
    <pc:docChg chg="custSel modSld">
      <pc:chgData name="" userId="ec0a327afac5ea05" providerId="LiveId" clId="{1355E0BC-637E-4928-81A0-50D02CBDAA6F}" dt="2020-02-24T15:34:21.139" v="1953"/>
      <pc:docMkLst>
        <pc:docMk/>
      </pc:docMkLst>
      <pc:sldChg chg="modSp">
        <pc:chgData name="" userId="ec0a327afac5ea05" providerId="LiveId" clId="{1355E0BC-637E-4928-81A0-50D02CBDAA6F}" dt="2020-02-24T15:34:21.139" v="1953"/>
        <pc:sldMkLst>
          <pc:docMk/>
          <pc:sldMk cId="3850823891" sldId="257"/>
        </pc:sldMkLst>
        <pc:spChg chg="mod">
          <ac:chgData name="" userId="ec0a327afac5ea05" providerId="LiveId" clId="{1355E0BC-637E-4928-81A0-50D02CBDAA6F}" dt="2020-02-24T15:34:21.139" v="1953"/>
          <ac:spMkLst>
            <pc:docMk/>
            <pc:sldMk cId="3850823891" sldId="257"/>
            <ac:spMk id="3" creationId="{B5ED0FE2-6024-ED40-B45E-184A5566B7CA}"/>
          </ac:spMkLst>
        </pc:spChg>
      </pc:sldChg>
      <pc:sldChg chg="modSp">
        <pc:chgData name="" userId="ec0a327afac5ea05" providerId="LiveId" clId="{1355E0BC-637E-4928-81A0-50D02CBDAA6F}" dt="2020-02-24T09:11:20.011" v="407"/>
        <pc:sldMkLst>
          <pc:docMk/>
          <pc:sldMk cId="2212193259" sldId="284"/>
        </pc:sldMkLst>
        <pc:spChg chg="mod">
          <ac:chgData name="" userId="ec0a327afac5ea05" providerId="LiveId" clId="{1355E0BC-637E-4928-81A0-50D02CBDAA6F}" dt="2020-02-24T09:11:20.011" v="407"/>
          <ac:spMkLst>
            <pc:docMk/>
            <pc:sldMk cId="2212193259" sldId="284"/>
            <ac:spMk id="3" creationId="{6009FFD8-2EA5-6E46-A187-53E92754CDFF}"/>
          </ac:spMkLst>
        </pc:spChg>
      </pc:sldChg>
      <pc:sldChg chg="modSp">
        <pc:chgData name="" userId="ec0a327afac5ea05" providerId="LiveId" clId="{1355E0BC-637E-4928-81A0-50D02CBDAA6F}" dt="2020-02-24T10:10:34.842" v="472" actId="20577"/>
        <pc:sldMkLst>
          <pc:docMk/>
          <pc:sldMk cId="2328513437" sldId="289"/>
        </pc:sldMkLst>
        <pc:spChg chg="mod">
          <ac:chgData name="" userId="ec0a327afac5ea05" providerId="LiveId" clId="{1355E0BC-637E-4928-81A0-50D02CBDAA6F}" dt="2020-02-24T10:10:34.842" v="472" actId="20577"/>
          <ac:spMkLst>
            <pc:docMk/>
            <pc:sldMk cId="2328513437" sldId="289"/>
            <ac:spMk id="3" creationId="{04D77FE2-8520-1143-A0CB-E72517398825}"/>
          </ac:spMkLst>
        </pc:spChg>
      </pc:sldChg>
      <pc:sldChg chg="modSp">
        <pc:chgData name="" userId="ec0a327afac5ea05" providerId="LiveId" clId="{1355E0BC-637E-4928-81A0-50D02CBDAA6F}" dt="2020-02-24T11:04:24.018" v="650" actId="20577"/>
        <pc:sldMkLst>
          <pc:docMk/>
          <pc:sldMk cId="3405391959" sldId="295"/>
        </pc:sldMkLst>
        <pc:spChg chg="mod">
          <ac:chgData name="" userId="ec0a327afac5ea05" providerId="LiveId" clId="{1355E0BC-637E-4928-81A0-50D02CBDAA6F}" dt="2020-02-24T11:04:24.018" v="650" actId="20577"/>
          <ac:spMkLst>
            <pc:docMk/>
            <pc:sldMk cId="3405391959" sldId="295"/>
            <ac:spMk id="3" creationId="{BA99B77A-3C7A-CF4A-A3AF-3C95D32FE986}"/>
          </ac:spMkLst>
        </pc:spChg>
      </pc:sldChg>
      <pc:sldChg chg="modSp">
        <pc:chgData name="" userId="ec0a327afac5ea05" providerId="LiveId" clId="{1355E0BC-637E-4928-81A0-50D02CBDAA6F}" dt="2020-02-24T02:42:47.829" v="7"/>
        <pc:sldMkLst>
          <pc:docMk/>
          <pc:sldMk cId="346635305" sldId="298"/>
        </pc:sldMkLst>
        <pc:spChg chg="mod">
          <ac:chgData name="" userId="ec0a327afac5ea05" providerId="LiveId" clId="{1355E0BC-637E-4928-81A0-50D02CBDAA6F}" dt="2020-02-24T02:42:47.829" v="7"/>
          <ac:spMkLst>
            <pc:docMk/>
            <pc:sldMk cId="346635305" sldId="298"/>
            <ac:spMk id="2" creationId="{CF296905-7C5A-964D-B909-CDBD26383F49}"/>
          </ac:spMkLst>
        </pc:spChg>
      </pc:sldChg>
      <pc:sldChg chg="modSp">
        <pc:chgData name="" userId="ec0a327afac5ea05" providerId="LiveId" clId="{1355E0BC-637E-4928-81A0-50D02CBDAA6F}" dt="2020-02-24T08:39:59.700" v="347"/>
        <pc:sldMkLst>
          <pc:docMk/>
          <pc:sldMk cId="4263533675" sldId="306"/>
        </pc:sldMkLst>
        <pc:spChg chg="mod">
          <ac:chgData name="" userId="ec0a327afac5ea05" providerId="LiveId" clId="{1355E0BC-637E-4928-81A0-50D02CBDAA6F}" dt="2020-02-24T08:39:59.700" v="347"/>
          <ac:spMkLst>
            <pc:docMk/>
            <pc:sldMk cId="4263533675" sldId="306"/>
            <ac:spMk id="3" creationId="{FD9BCA8F-810B-694A-A42D-0E91B5FC87C3}"/>
          </ac:spMkLst>
        </pc:spChg>
      </pc:sldChg>
      <pc:sldChg chg="addSp delSp modSp">
        <pc:chgData name="" userId="ec0a327afac5ea05" providerId="LiveId" clId="{1355E0BC-637E-4928-81A0-50D02CBDAA6F}" dt="2020-02-24T10:12:09.988" v="537" actId="1036"/>
        <pc:sldMkLst>
          <pc:docMk/>
          <pc:sldMk cId="1587553331" sldId="313"/>
        </pc:sldMkLst>
        <pc:spChg chg="mod">
          <ac:chgData name="" userId="ec0a327afac5ea05" providerId="LiveId" clId="{1355E0BC-637E-4928-81A0-50D02CBDAA6F}" dt="2020-02-24T10:10:53.358" v="487"/>
          <ac:spMkLst>
            <pc:docMk/>
            <pc:sldMk cId="1587553331" sldId="313"/>
            <ac:spMk id="2" creationId="{E8360C03-E0FA-B44D-9BE3-D2B0B18E6FDB}"/>
          </ac:spMkLst>
        </pc:spChg>
        <pc:picChg chg="add mod">
          <ac:chgData name="" userId="ec0a327afac5ea05" providerId="LiveId" clId="{1355E0BC-637E-4928-81A0-50D02CBDAA6F}" dt="2020-02-24T10:12:09.988" v="537" actId="1036"/>
          <ac:picMkLst>
            <pc:docMk/>
            <pc:sldMk cId="1587553331" sldId="313"/>
            <ac:picMk id="5" creationId="{4C06FDFC-0778-4699-91A4-0D2836E758BA}"/>
          </ac:picMkLst>
        </pc:picChg>
        <pc:picChg chg="del">
          <ac:chgData name="" userId="ec0a327afac5ea05" providerId="LiveId" clId="{1355E0BC-637E-4928-81A0-50D02CBDAA6F}" dt="2020-02-24T10:11:53.072" v="488" actId="478"/>
          <ac:picMkLst>
            <pc:docMk/>
            <pc:sldMk cId="1587553331" sldId="313"/>
            <ac:picMk id="6" creationId="{9038DD58-CC47-D143-BA82-0FE5E11F1841}"/>
          </ac:picMkLst>
        </pc:picChg>
      </pc:sldChg>
      <pc:sldChg chg="modSp">
        <pc:chgData name="" userId="ec0a327afac5ea05" providerId="LiveId" clId="{1355E0BC-637E-4928-81A0-50D02CBDAA6F}" dt="2020-02-24T10:49:12.901" v="601" actId="20577"/>
        <pc:sldMkLst>
          <pc:docMk/>
          <pc:sldMk cId="2529633097" sldId="315"/>
        </pc:sldMkLst>
        <pc:spChg chg="mod">
          <ac:chgData name="" userId="ec0a327afac5ea05" providerId="LiveId" clId="{1355E0BC-637E-4928-81A0-50D02CBDAA6F}" dt="2020-02-24T10:49:12.901" v="601" actId="20577"/>
          <ac:spMkLst>
            <pc:docMk/>
            <pc:sldMk cId="2529633097" sldId="315"/>
            <ac:spMk id="3" creationId="{EA56CC63-7E69-CD48-9C04-0DF2326B7722}"/>
          </ac:spMkLst>
        </pc:spChg>
      </pc:sldChg>
      <pc:sldChg chg="modSp modAnim">
        <pc:chgData name="" userId="ec0a327afac5ea05" providerId="LiveId" clId="{1355E0BC-637E-4928-81A0-50D02CBDAA6F}" dt="2020-02-24T11:00:00.854" v="631"/>
        <pc:sldMkLst>
          <pc:docMk/>
          <pc:sldMk cId="3558479136" sldId="317"/>
        </pc:sldMkLst>
        <pc:spChg chg="mod">
          <ac:chgData name="" userId="ec0a327afac5ea05" providerId="LiveId" clId="{1355E0BC-637E-4928-81A0-50D02CBDAA6F}" dt="2020-02-24T08:43:28.319" v="380"/>
          <ac:spMkLst>
            <pc:docMk/>
            <pc:sldMk cId="3558479136" sldId="317"/>
            <ac:spMk id="2" creationId="{22DDBE4A-6CB8-2F48-8286-14A502A2B029}"/>
          </ac:spMkLst>
        </pc:spChg>
        <pc:spChg chg="mod">
          <ac:chgData name="" userId="ec0a327afac5ea05" providerId="LiveId" clId="{1355E0BC-637E-4928-81A0-50D02CBDAA6F}" dt="2020-02-24T11:00:00.854" v="631"/>
          <ac:spMkLst>
            <pc:docMk/>
            <pc:sldMk cId="3558479136" sldId="317"/>
            <ac:spMk id="3" creationId="{FD533448-93BB-DD4C-ABAA-E88A1E1F5270}"/>
          </ac:spMkLst>
        </pc:spChg>
      </pc:sldChg>
      <pc:sldChg chg="modSp">
        <pc:chgData name="" userId="ec0a327afac5ea05" providerId="LiveId" clId="{1355E0BC-637E-4928-81A0-50D02CBDAA6F}" dt="2020-02-24T08:27:19.746" v="274"/>
        <pc:sldMkLst>
          <pc:docMk/>
          <pc:sldMk cId="1368416983" sldId="318"/>
        </pc:sldMkLst>
        <pc:spChg chg="mod">
          <ac:chgData name="" userId="ec0a327afac5ea05" providerId="LiveId" clId="{1355E0BC-637E-4928-81A0-50D02CBDAA6F}" dt="2020-02-24T08:27:19.746" v="274"/>
          <ac:spMkLst>
            <pc:docMk/>
            <pc:sldMk cId="1368416983" sldId="318"/>
            <ac:spMk id="3" creationId="{C7BB4441-052B-A04C-9F1F-BE34F59E895B}"/>
          </ac:spMkLst>
        </pc:spChg>
      </pc:sldChg>
      <pc:sldChg chg="modSp modAnim">
        <pc:chgData name="" userId="ec0a327afac5ea05" providerId="LiveId" clId="{1355E0BC-637E-4928-81A0-50D02CBDAA6F}" dt="2020-02-24T11:41:38.958" v="1667"/>
        <pc:sldMkLst>
          <pc:docMk/>
          <pc:sldMk cId="3015496971" sldId="320"/>
        </pc:sldMkLst>
        <pc:spChg chg="mod">
          <ac:chgData name="" userId="ec0a327afac5ea05" providerId="LiveId" clId="{1355E0BC-637E-4928-81A0-50D02CBDAA6F}" dt="2020-02-24T11:41:38.958" v="1667"/>
          <ac:spMkLst>
            <pc:docMk/>
            <pc:sldMk cId="3015496971" sldId="320"/>
            <ac:spMk id="3" creationId="{677928DC-F665-424D-ABA4-A12ABD1C5392}"/>
          </ac:spMkLst>
        </pc:spChg>
      </pc:sldChg>
      <pc:sldChg chg="addSp delSp modSp modAnim">
        <pc:chgData name="" userId="ec0a327afac5ea05" providerId="LiveId" clId="{1355E0BC-637E-4928-81A0-50D02CBDAA6F}" dt="2020-02-24T11:32:15.346" v="1497"/>
        <pc:sldMkLst>
          <pc:docMk/>
          <pc:sldMk cId="4025062980" sldId="322"/>
        </pc:sldMkLst>
        <pc:spChg chg="mod">
          <ac:chgData name="" userId="ec0a327afac5ea05" providerId="LiveId" clId="{1355E0BC-637E-4928-81A0-50D02CBDAA6F}" dt="2020-02-24T11:32:15.346" v="1497"/>
          <ac:spMkLst>
            <pc:docMk/>
            <pc:sldMk cId="4025062980" sldId="322"/>
            <ac:spMk id="3" creationId="{677928DC-F665-424D-ABA4-A12ABD1C5392}"/>
          </ac:spMkLst>
        </pc:spChg>
        <pc:inkChg chg="add del">
          <ac:chgData name="" userId="ec0a327afac5ea05" providerId="LiveId" clId="{1355E0BC-637E-4928-81A0-50D02CBDAA6F}" dt="2020-02-24T03:06:11.387" v="171" actId="478"/>
          <ac:inkMkLst>
            <pc:docMk/>
            <pc:sldMk cId="4025062980" sldId="322"/>
            <ac:inkMk id="5" creationId="{83956A58-0719-477D-B4A1-616B9D68E627}"/>
          </ac:inkMkLst>
        </pc:inkChg>
      </pc:sldChg>
      <pc:sldChg chg="modSp modAnim">
        <pc:chgData name="" userId="ec0a327afac5ea05" providerId="LiveId" clId="{1355E0BC-637E-4928-81A0-50D02CBDAA6F}" dt="2020-02-24T11:52:14.264" v="1952"/>
        <pc:sldMkLst>
          <pc:docMk/>
          <pc:sldMk cId="3218287071" sldId="324"/>
        </pc:sldMkLst>
        <pc:spChg chg="mod">
          <ac:chgData name="" userId="ec0a327afac5ea05" providerId="LiveId" clId="{1355E0BC-637E-4928-81A0-50D02CBDAA6F}" dt="2020-02-24T11:52:14.264" v="1952"/>
          <ac:spMkLst>
            <pc:docMk/>
            <pc:sldMk cId="3218287071" sldId="324"/>
            <ac:spMk id="3" creationId="{3D91D8A1-E6E1-854C-B5F2-98715C2B7616}"/>
          </ac:spMkLst>
        </pc:spChg>
      </pc:sldChg>
    </pc:docChg>
  </pc:docChgLst>
  <pc:docChgLst>
    <pc:chgData name="Zhang Yu" userId="ec0a327afac5ea05" providerId="LiveId" clId="{478EAA6A-8FF7-4444-8DE6-EDAD42AEF260}"/>
    <pc:docChg chg="modSld">
      <pc:chgData name="Zhang Yu" userId="ec0a327afac5ea05" providerId="LiveId" clId="{478EAA6A-8FF7-4444-8DE6-EDAD42AEF260}" dt="2020-02-25T13:41:37.451" v="4" actId="1076"/>
      <pc:docMkLst>
        <pc:docMk/>
      </pc:docMkLst>
      <pc:sldChg chg="modSp">
        <pc:chgData name="Zhang Yu" userId="ec0a327afac5ea05" providerId="LiveId" clId="{478EAA6A-8FF7-4444-8DE6-EDAD42AEF260}" dt="2020-02-25T12:58:13.940" v="0" actId="1076"/>
        <pc:sldMkLst>
          <pc:docMk/>
          <pc:sldMk cId="3351155807" sldId="256"/>
        </pc:sldMkLst>
        <pc:spChg chg="mod">
          <ac:chgData name="Zhang Yu" userId="ec0a327afac5ea05" providerId="LiveId" clId="{478EAA6A-8FF7-4444-8DE6-EDAD42AEF260}" dt="2020-02-25T12:58:13.940" v="0" actId="1076"/>
          <ac:spMkLst>
            <pc:docMk/>
            <pc:sldMk cId="3351155807" sldId="256"/>
            <ac:spMk id="3" creationId="{26AD1487-71BD-2C4C-9B14-0A246475AB3B}"/>
          </ac:spMkLst>
        </pc:spChg>
      </pc:sldChg>
      <pc:sldChg chg="modSp">
        <pc:chgData name="Zhang Yu" userId="ec0a327afac5ea05" providerId="LiveId" clId="{478EAA6A-8FF7-4444-8DE6-EDAD42AEF260}" dt="2020-02-25T12:58:17.417" v="1" actId="1076"/>
        <pc:sldMkLst>
          <pc:docMk/>
          <pc:sldMk cId="4088120922" sldId="285"/>
        </pc:sldMkLst>
        <pc:picChg chg="mod">
          <ac:chgData name="Zhang Yu" userId="ec0a327afac5ea05" providerId="LiveId" clId="{478EAA6A-8FF7-4444-8DE6-EDAD42AEF260}" dt="2020-02-25T12:58:17.417" v="1" actId="1076"/>
          <ac:picMkLst>
            <pc:docMk/>
            <pc:sldMk cId="4088120922" sldId="285"/>
            <ac:picMk id="5" creationId="{F7D1B077-665C-2D4D-8E3A-6C0645D0E794}"/>
          </ac:picMkLst>
        </pc:picChg>
      </pc:sldChg>
      <pc:sldChg chg="modSp">
        <pc:chgData name="Zhang Yu" userId="ec0a327afac5ea05" providerId="LiveId" clId="{478EAA6A-8FF7-4444-8DE6-EDAD42AEF260}" dt="2020-02-25T13:41:37.451" v="4" actId="1076"/>
        <pc:sldMkLst>
          <pc:docMk/>
          <pc:sldMk cId="3507042273" sldId="304"/>
        </pc:sldMkLst>
        <pc:spChg chg="mod">
          <ac:chgData name="Zhang Yu" userId="ec0a327afac5ea05" providerId="LiveId" clId="{478EAA6A-8FF7-4444-8DE6-EDAD42AEF260}" dt="2020-02-25T13:41:37.451" v="4" actId="1076"/>
          <ac:spMkLst>
            <pc:docMk/>
            <pc:sldMk cId="3507042273" sldId="304"/>
            <ac:spMk id="3" creationId="{41A76202-475A-244E-BC85-F2239FE1D7A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7EE3F-0E40-4E46-B38A-161A7323B428}" type="datetimeFigureOut">
              <a:rPr lang="en-US" smtClean="0"/>
              <a:t>6/12/24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180AA-17C1-8343-89F7-A1DAC01D4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33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https://blog.apnic.net/wp-content/uploads/2021/12/MKGRA669-Report-for-APNIC-LACNIC-V3.pdf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04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http://www.nets-find.net/FIND_report_final.pdf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19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https://www.cnet.com/news/privacy/vint-cerf-sopa-means-unprecedented-censorship-of-the-web/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49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18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上</a:t>
            </a:r>
            <a:r>
              <a:rPr lang="zh-CN" altLang="en-US"/>
              <a:t>：</a:t>
            </a:r>
            <a:r>
              <a:rPr lang="en-US"/>
              <a:t>APNIC</a:t>
            </a:r>
          </a:p>
          <a:p>
            <a:r>
              <a:rPr lang="en-US"/>
              <a:t>下</a:t>
            </a:r>
            <a:r>
              <a:rPr lang="zh-CN" altLang="en-US"/>
              <a:t>：</a:t>
            </a:r>
            <a:r>
              <a:rPr lang="en-US"/>
              <a:t>http://www.caict.ac.cn/kxyj/qwfb/ztbg/201907/P020190712576587138174.pdf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41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99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https://cacm.acm.org/magazines/2011/1/103186-to-change-the-world-take-a-chance/fulltext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1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22BE4-866A-7044-8197-DBFAEB6FFF91}"/>
              </a:ext>
            </a:extLst>
          </p:cNvPr>
          <p:cNvSpPr/>
          <p:nvPr userDrawn="1"/>
        </p:nvSpPr>
        <p:spPr>
          <a:xfrm>
            <a:off x="0" y="1194932"/>
            <a:ext cx="9144001" cy="22955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1911"/>
            <a:ext cx="7772400" cy="2170545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AE17C6-53CA-944D-9421-F2F3A04C57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68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9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2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A38B6F-6352-774F-9A82-2DD08BB6E0F3}"/>
              </a:ext>
            </a:extLst>
          </p:cNvPr>
          <p:cNvSpPr/>
          <p:nvPr userDrawn="1"/>
        </p:nvSpPr>
        <p:spPr>
          <a:xfrm>
            <a:off x="0" y="0"/>
            <a:ext cx="9144000" cy="83467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847898"/>
            <a:ext cx="8168509" cy="5873578"/>
          </a:xfrm>
        </p:spPr>
        <p:txBody>
          <a:bodyPr anchor="t"/>
          <a:lstStyle>
            <a:lvl1pPr>
              <a:buClr>
                <a:srgbClr val="FF0000"/>
              </a:buClr>
              <a:defRPr sz="2400" b="0" i="0">
                <a:latin typeface="STKaiti" panose="02010600040101010101" pitchFamily="2" charset="-122"/>
                <a:ea typeface="STKaiti" panose="02010600040101010101" pitchFamily="2" charset="-122"/>
              </a:defRPr>
            </a:lvl1pPr>
            <a:lvl2pPr>
              <a:buClr>
                <a:srgbClr val="FF0000"/>
              </a:buClr>
              <a:defRPr sz="2400" b="0" i="0">
                <a:latin typeface="STKaiti" panose="02010600040101010101" pitchFamily="2" charset="-122"/>
                <a:ea typeface="STKaiti" panose="02010600040101010101" pitchFamily="2" charset="-122"/>
              </a:defRPr>
            </a:lvl2pPr>
            <a:lvl3pPr>
              <a:buClr>
                <a:srgbClr val="FF0000"/>
              </a:buClr>
              <a:defRPr sz="2400" b="0" i="0">
                <a:latin typeface="STKaiti" panose="02010600040101010101" pitchFamily="2" charset="-122"/>
                <a:ea typeface="STKaiti" panose="02010600040101010101" pitchFamily="2" charset="-122"/>
              </a:defRPr>
            </a:lvl3pPr>
            <a:lvl4pPr>
              <a:buClr>
                <a:srgbClr val="FF0000"/>
              </a:buClr>
              <a:defRPr sz="2400" b="0" i="0">
                <a:latin typeface="STKaiti" panose="02010600040101010101" pitchFamily="2" charset="-122"/>
                <a:ea typeface="STKaiti" panose="02010600040101010101" pitchFamily="2" charset="-122"/>
              </a:defRPr>
            </a:lvl4pPr>
            <a:lvl5pPr>
              <a:buClr>
                <a:srgbClr val="FF0000"/>
              </a:buClr>
              <a:defRPr sz="2400" b="0" i="0">
                <a:latin typeface="STKaiti" panose="02010600040101010101" pitchFamily="2" charset="-122"/>
                <a:ea typeface="STKaiti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C4FF70-608F-3648-BC5D-A146BA23A0FA}"/>
              </a:ext>
            </a:extLst>
          </p:cNvPr>
          <p:cNvCxnSpPr/>
          <p:nvPr/>
        </p:nvCxnSpPr>
        <p:spPr>
          <a:xfrm>
            <a:off x="0" y="841286"/>
            <a:ext cx="9144000" cy="0"/>
          </a:xfrm>
          <a:prstGeom prst="line">
            <a:avLst/>
          </a:prstGeom>
          <a:ln w="63500">
            <a:solidFill>
              <a:srgbClr val="00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034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7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6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4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70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31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42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2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847898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843" y="847898"/>
            <a:ext cx="8766314" cy="587357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85488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 i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B8AE17C6-53CA-944D-9421-F2F3A04C57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22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Clr>
          <a:srgbClr val="FF0000"/>
        </a:buClr>
        <a:buFont typeface="Wingdings" pitchFamily="2" charset="2"/>
        <a:buChar char="q"/>
        <a:defRPr sz="2400" b="0" i="0" kern="1200">
          <a:solidFill>
            <a:srgbClr val="002060"/>
          </a:solidFill>
          <a:latin typeface="STKaiti" panose="02010600040101010101" pitchFamily="2" charset="-122"/>
          <a:ea typeface="STKaiti" panose="02010600040101010101" pitchFamily="2" charset="-122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Clr>
          <a:srgbClr val="FF0000"/>
        </a:buClr>
        <a:buFont typeface="Wingdings" pitchFamily="2" charset="2"/>
        <a:buChar char="q"/>
        <a:defRPr sz="2400" b="0" i="0" kern="1200">
          <a:solidFill>
            <a:srgbClr val="002060"/>
          </a:solidFill>
          <a:latin typeface="STKaiti" panose="02010600040101010101" pitchFamily="2" charset="-122"/>
          <a:ea typeface="STKaiti" panose="02010600040101010101" pitchFamily="2" charset="-122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Clr>
          <a:srgbClr val="FF0000"/>
        </a:buClr>
        <a:buFont typeface="Wingdings" pitchFamily="2" charset="2"/>
        <a:buChar char="q"/>
        <a:defRPr sz="2400" b="0" i="0" kern="1200">
          <a:solidFill>
            <a:srgbClr val="002060"/>
          </a:solidFill>
          <a:latin typeface="STKaiti" panose="02010600040101010101" pitchFamily="2" charset="-122"/>
          <a:ea typeface="STKaiti" panose="02010600040101010101" pitchFamily="2" charset="-122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buClr>
          <a:srgbClr val="FF0000"/>
        </a:buClr>
        <a:buFont typeface="Wingdings" pitchFamily="2" charset="2"/>
        <a:buChar char="q"/>
        <a:defRPr sz="2400" b="0" i="0" kern="1200">
          <a:solidFill>
            <a:srgbClr val="002060"/>
          </a:solidFill>
          <a:latin typeface="STKaiti" panose="02010600040101010101" pitchFamily="2" charset="-122"/>
          <a:ea typeface="STKaiti" panose="02010600040101010101" pitchFamily="2" charset="-122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buClr>
          <a:srgbClr val="FF0000"/>
        </a:buClr>
        <a:buFont typeface="Wingdings" pitchFamily="2" charset="2"/>
        <a:buChar char="q"/>
        <a:defRPr sz="2400" b="0" i="0" kern="1200">
          <a:solidFill>
            <a:srgbClr val="002060"/>
          </a:solidFill>
          <a:latin typeface="STKaiti" panose="02010600040101010101" pitchFamily="2" charset="-122"/>
          <a:ea typeface="STKaiti" panose="02010600040101010101" pitchFamily="2" charset="-122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D08D-3A44-F94B-A869-1C01F0828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80" y="1251911"/>
            <a:ext cx="8549640" cy="2170545"/>
          </a:xfrm>
        </p:spPr>
        <p:txBody>
          <a:bodyPr>
            <a:normAutofit/>
          </a:bodyPr>
          <a:lstStyle/>
          <a:p>
            <a:r>
              <a:rPr lang="zh-CN" altLang="en-CN" b="1" dirty="0"/>
              <a:t>互联网体系</a:t>
            </a:r>
            <a:r>
              <a:rPr lang="zh-CN" altLang="en-US" b="1" dirty="0"/>
              <a:t>演进</a:t>
            </a:r>
            <a:r>
              <a:rPr lang="zh-CN" altLang="en-US" dirty="0"/>
              <a:t>与革命</a:t>
            </a:r>
            <a:br>
              <a:rPr lang="en-US" altLang="zh-CN" dirty="0"/>
            </a:br>
            <a:r>
              <a:rPr lang="en-US" altLang="zh-CN" sz="3200" dirty="0"/>
              <a:t>Evolution vs. Clean-slate</a:t>
            </a:r>
            <a:br>
              <a:rPr lang="en-CN" altLang="zh-CN" b="1" dirty="0"/>
            </a:br>
            <a:endParaRPr lang="en-US" sz="2400" b="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1487-71BD-2C4C-9B14-0A246475A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20478"/>
            <a:ext cx="6858000" cy="1685611"/>
          </a:xfrm>
        </p:spPr>
        <p:txBody>
          <a:bodyPr/>
          <a:lstStyle/>
          <a:p>
            <a:r>
              <a:rPr lang="zh-CN" altLang="en-US" b="1" dirty="0"/>
              <a:t>哈尔滨工业大学 </a:t>
            </a:r>
            <a:r>
              <a:rPr lang="zh-CN" altLang="en-CN" b="1" dirty="0"/>
              <a:t>网络</a:t>
            </a:r>
            <a:r>
              <a:rPr lang="zh-CN" altLang="en-US" b="1" dirty="0"/>
              <a:t>空间安全学院</a:t>
            </a:r>
            <a:endParaRPr lang="en-US" altLang="zh-CN" b="1" dirty="0"/>
          </a:p>
          <a:p>
            <a:r>
              <a:rPr lang="zh-CN" altLang="en-US" b="1" dirty="0"/>
              <a:t>张宇</a:t>
            </a:r>
            <a:endParaRPr lang="en-US" altLang="zh-CN" b="1" dirty="0"/>
          </a:p>
          <a:p>
            <a:r>
              <a:rPr lang="en-US" altLang="zh-CN" b="1" dirty="0"/>
              <a:t>2022-09</a:t>
            </a:r>
          </a:p>
        </p:txBody>
      </p:sp>
    </p:spTree>
    <p:extLst>
      <p:ext uri="{BB962C8B-B14F-4D97-AF65-F5344CB8AC3E}">
        <p14:creationId xmlns:p14="http://schemas.microsoft.com/office/powerpoint/2010/main" val="3351155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4C40-52FB-5139-70C2-F3C4D2EC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IPng评价结果</a:t>
            </a:r>
            <a:r>
              <a:rPr lang="zh-CN" altLang="en-US" sz="2400"/>
              <a:t>（</a:t>
            </a:r>
            <a:r>
              <a:rPr lang="en-US" altLang="zh-CN" sz="2400"/>
              <a:t> RFC1752 1994</a:t>
            </a:r>
            <a:r>
              <a:rPr lang="zh-CN" altLang="en-US" sz="2400"/>
              <a:t>）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B76A6-16E5-3DBE-9253-23960722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3005C-5896-B0C6-22E8-861BE2D71C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85799" y="1468346"/>
            <a:ext cx="7772400" cy="52531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FA5257-81E5-A3D3-14A7-5E1417A9B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696047" cy="5873578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三个方案都有重大问题，</a:t>
            </a:r>
            <a:r>
              <a:rPr lang="en-US" altLang="zh-CN"/>
              <a:t>SIPP</a:t>
            </a:r>
            <a:r>
              <a:rPr lang="zh-CN" altLang="en-US"/>
              <a:t>和</a:t>
            </a:r>
            <a:r>
              <a:rPr lang="en-US" altLang="zh-CN"/>
              <a:t>TUBA</a:t>
            </a:r>
            <a:r>
              <a:rPr lang="zh-CN" altLang="en-US"/>
              <a:t>可行，</a:t>
            </a:r>
            <a:r>
              <a:rPr lang="en-US" altLang="zh-CN"/>
              <a:t>CATNIP</a:t>
            </a:r>
            <a:r>
              <a:rPr lang="zh-CN" altLang="en-US"/>
              <a:t>不予考虑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903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F5AFB-6EC3-1DB7-119D-35D85B98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IPv6标准化历史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7A906-5012-B8DF-A055-4900C5E0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496217" cy="1316568"/>
          </a:xfrm>
        </p:spPr>
        <p:txBody>
          <a:bodyPr/>
          <a:lstStyle/>
          <a:p>
            <a:endParaRPr lang="en-US" altLang="zh-CN"/>
          </a:p>
          <a:p>
            <a:pPr marL="0" indent="0">
              <a:buNone/>
            </a:pPr>
            <a:r>
              <a:rPr lang="en-US" altLang="zh-CN"/>
              <a:t>IPv6</a:t>
            </a:r>
            <a:r>
              <a:rPr lang="zh-CN" altLang="en-US"/>
              <a:t>在</a:t>
            </a:r>
            <a:r>
              <a:rPr lang="en-US" altLang="zh-CN"/>
              <a:t>1998</a:t>
            </a:r>
            <a:r>
              <a:rPr lang="zh-CN" altLang="en-US"/>
              <a:t>年成为草案性标准（</a:t>
            </a:r>
            <a:r>
              <a:rPr lang="en-US" altLang="zh-CN"/>
              <a:t>Draft</a:t>
            </a:r>
            <a:r>
              <a:rPr lang="zh-CN" altLang="en-US"/>
              <a:t> </a:t>
            </a:r>
            <a:r>
              <a:rPr lang="en-US" altLang="zh-CN"/>
              <a:t>Standard</a:t>
            </a:r>
            <a:r>
              <a:rPr lang="zh-CN" altLang="en-US"/>
              <a:t>），经过持续研究最终在</a:t>
            </a:r>
            <a:r>
              <a:rPr lang="en-US" altLang="zh-CN"/>
              <a:t>2017</a:t>
            </a:r>
            <a:r>
              <a:rPr lang="zh-CN" altLang="en-US"/>
              <a:t>年成为正式互联网标准（</a:t>
            </a:r>
            <a:r>
              <a:rPr lang="en-US" altLang="zh-CN"/>
              <a:t>Internet</a:t>
            </a:r>
            <a:r>
              <a:rPr lang="zh-CN" altLang="en-US"/>
              <a:t> </a:t>
            </a:r>
            <a:r>
              <a:rPr lang="en-US" altLang="zh-CN"/>
              <a:t>Standard</a:t>
            </a:r>
            <a:r>
              <a:rPr lang="zh-CN" altLang="en-US"/>
              <a:t>）。</a:t>
            </a:r>
            <a:endParaRPr lang="en-US" altLang="zh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18437-6898-22EE-2B02-0C7082297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282F7E-5DC8-844E-B89F-9FC05002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5" y="2457179"/>
            <a:ext cx="8738088" cy="3258579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118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0A012-E430-0640-B5AF-CEC144CE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IPv6特点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5D9C2-8D93-3148-945C-015E22F1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BE1EF-961E-D9A7-BB42-C0F8D65DE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168509" cy="5873578"/>
          </a:xfrm>
        </p:spPr>
        <p:txBody>
          <a:bodyPr/>
          <a:lstStyle/>
          <a:p>
            <a:r>
              <a:rPr lang="zh-CN" altLang="en-US"/>
              <a:t>扩展编址能力</a:t>
            </a:r>
            <a:endParaRPr lang="en-US" altLang="zh-CN"/>
          </a:p>
          <a:p>
            <a:pPr lvl="1"/>
            <a:r>
              <a:rPr lang="zh-CN" altLang="en-US"/>
              <a:t>从</a:t>
            </a:r>
            <a:r>
              <a:rPr lang="en-US" altLang="zh-CN"/>
              <a:t>32</a:t>
            </a:r>
            <a:r>
              <a:rPr lang="zh-CN" altLang="en-US"/>
              <a:t>位到</a:t>
            </a:r>
            <a:r>
              <a:rPr lang="en-US" altLang="zh-CN"/>
              <a:t>128</a:t>
            </a:r>
            <a:r>
              <a:rPr lang="zh-CN" altLang="en-US"/>
              <a:t>位</a:t>
            </a:r>
            <a:endParaRPr lang="en-US" altLang="zh-CN"/>
          </a:p>
          <a:p>
            <a:pPr lvl="1"/>
            <a:r>
              <a:rPr lang="zh-CN" altLang="en-US"/>
              <a:t>更多地址层级、更多地址、简化地址自动配置</a:t>
            </a:r>
            <a:endParaRPr lang="en-US" altLang="zh-CN"/>
          </a:p>
          <a:p>
            <a:pPr lvl="1"/>
            <a:r>
              <a:rPr lang="zh-CN" altLang="en-US"/>
              <a:t>组播地址，</a:t>
            </a:r>
            <a:r>
              <a:rPr lang="en-US" altLang="zh-CN"/>
              <a:t>scope</a:t>
            </a:r>
            <a:r>
              <a:rPr lang="zh-CN" altLang="en-US"/>
              <a:t>字段</a:t>
            </a:r>
            <a:endParaRPr lang="en-US" altLang="zh-CN"/>
          </a:p>
          <a:p>
            <a:pPr lvl="1"/>
            <a:r>
              <a:rPr lang="zh-CN" altLang="en-US"/>
              <a:t>任播地址</a:t>
            </a:r>
            <a:endParaRPr lang="en-CN" altLang="zh-CN"/>
          </a:p>
          <a:p>
            <a:r>
              <a:rPr lang="zh-CN" altLang="en-CN"/>
              <a:t>头部</a:t>
            </a:r>
            <a:r>
              <a:rPr lang="zh-CN" altLang="en-US"/>
              <a:t>格式简化</a:t>
            </a:r>
            <a:endParaRPr lang="en-US" altLang="zh-CN"/>
          </a:p>
          <a:p>
            <a:pPr lvl="1"/>
            <a:r>
              <a:rPr lang="zh-CN" altLang="en-US"/>
              <a:t>去掉或变成可选字段</a:t>
            </a:r>
            <a:endParaRPr lang="en-US" altLang="zh-CN"/>
          </a:p>
          <a:p>
            <a:r>
              <a:rPr lang="zh-CN" altLang="en-US"/>
              <a:t>改进扩展性和选项支持</a:t>
            </a:r>
            <a:endParaRPr lang="en-US" altLang="zh-CN"/>
          </a:p>
          <a:p>
            <a:r>
              <a:rPr lang="en-US" altLang="zh-CN"/>
              <a:t>Flow</a:t>
            </a:r>
            <a:r>
              <a:rPr lang="zh-CN" altLang="en-US"/>
              <a:t> </a:t>
            </a:r>
            <a:r>
              <a:rPr lang="en-US" altLang="zh-CN"/>
              <a:t>Labeling</a:t>
            </a:r>
            <a:r>
              <a:rPr lang="zh-CN" altLang="en-US"/>
              <a:t>能力</a:t>
            </a:r>
            <a:endParaRPr lang="en-US" altLang="zh-CN"/>
          </a:p>
          <a:p>
            <a:pPr lvl="1"/>
            <a:r>
              <a:rPr lang="zh-CN" altLang="en-US"/>
              <a:t>对一组包进行标记，作为单一流来处理</a:t>
            </a:r>
            <a:endParaRPr lang="en-US" altLang="zh-CN"/>
          </a:p>
          <a:p>
            <a:r>
              <a:rPr lang="zh-CN" altLang="en-US"/>
              <a:t>认证和隐私能力</a:t>
            </a:r>
            <a:endParaRPr lang="en-US" altLang="zh-CN"/>
          </a:p>
          <a:p>
            <a:pPr lvl="1"/>
            <a:r>
              <a:rPr lang="zh-CN" altLang="en-US"/>
              <a:t>支持认证、数据完整性和（可选）机密性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5987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ED8F-C3D5-6101-D672-2C653B72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IPv4头部格式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59A01-9D82-0AC1-5543-9B55D73F2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2F20E-A4A5-3DA3-8FF4-7CF488C28D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85799" y="1837122"/>
            <a:ext cx="7772400" cy="3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99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5DEC-6D65-5E1A-B144-397F47C1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IPv6头部格式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EA776-003B-91B4-F03D-619AAE36B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260F8-5161-8831-9589-F9942C439F9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124438" y="1493479"/>
            <a:ext cx="6889750" cy="42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25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3E98-931E-4946-8280-AAC45828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扩展头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B466A-582D-52D9-2964-2B2635E5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22D78-2C75-55F0-D243-E7AF886270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85799" y="1025564"/>
            <a:ext cx="7772400" cy="41972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FEF599-09A6-E1A7-A041-1AF9FCCD1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5400500"/>
            <a:ext cx="8168509" cy="1320975"/>
          </a:xfrm>
        </p:spPr>
        <p:txBody>
          <a:bodyPr/>
          <a:lstStyle/>
          <a:p>
            <a:r>
              <a:rPr lang="zh-CN" altLang="en-US"/>
              <a:t>类型包括</a:t>
            </a:r>
            <a:r>
              <a:rPr lang="en-US"/>
              <a:t>Hop-by-Hop</a:t>
            </a:r>
            <a:r>
              <a:rPr lang="zh-CN" altLang="en-US"/>
              <a:t>、</a:t>
            </a:r>
            <a:r>
              <a:rPr lang="en-US"/>
              <a:t>Destination</a:t>
            </a:r>
            <a:r>
              <a:rPr lang="zh-CN" altLang="en-US"/>
              <a:t>、</a:t>
            </a:r>
            <a:r>
              <a:rPr lang="en-US"/>
              <a:t>Routing</a:t>
            </a:r>
            <a:r>
              <a:rPr lang="zh-CN" altLang="en-US"/>
              <a:t>、</a:t>
            </a:r>
            <a:r>
              <a:rPr lang="en-US"/>
              <a:t>Fragment</a:t>
            </a:r>
            <a:r>
              <a:rPr lang="zh-CN" altLang="en-US"/>
              <a:t>、</a:t>
            </a:r>
            <a:r>
              <a:rPr lang="en-US"/>
              <a:t>Authentication</a:t>
            </a:r>
            <a:r>
              <a:rPr lang="zh-CN" altLang="en-US"/>
              <a:t>、</a:t>
            </a:r>
            <a:r>
              <a:rPr lang="en-US"/>
              <a:t>Encapsulating Security Payload</a:t>
            </a:r>
            <a:endParaRPr lang="en-US" altLang="zh-CN"/>
          </a:p>
          <a:p>
            <a:r>
              <a:rPr lang="zh-CN" altLang="en-US"/>
              <a:t>只有</a:t>
            </a:r>
            <a:r>
              <a:rPr lang="en-US" altLang="zh-CN"/>
              <a:t>Hop-by-hop</a:t>
            </a:r>
            <a:r>
              <a:rPr lang="zh-CN" altLang="en-US"/>
              <a:t>头部是路由器必须处理的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6936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E2B1-1A0E-47C4-B637-6D4AFCDEE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IPv6部署进展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F2993-6DE2-520B-DD59-DFDCE5BD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9CD38-AB0D-F437-40B1-39341740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3" y="1595241"/>
            <a:ext cx="8044408" cy="38291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EA5E89-1DAB-D0D9-39D6-5FD493560760}"/>
              </a:ext>
            </a:extLst>
          </p:cNvPr>
          <p:cNvSpPr txBox="1"/>
          <p:nvPr/>
        </p:nvSpPr>
        <p:spPr>
          <a:xfrm>
            <a:off x="263524" y="6171689"/>
            <a:ext cx="8385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https://www.google.com/intl/en/ipv6/statistics.html#tab=ipv6-adoption</a:t>
            </a:r>
          </a:p>
        </p:txBody>
      </p:sp>
    </p:spTree>
    <p:extLst>
      <p:ext uri="{BB962C8B-B14F-4D97-AF65-F5344CB8AC3E}">
        <p14:creationId xmlns:p14="http://schemas.microsoft.com/office/powerpoint/2010/main" val="1499927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5F5-E52F-44A2-FA59-2D89AA20D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我国推进IPv6部署情况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08707-4514-3BF2-EEB7-6E21FDC41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299448" cy="5873578"/>
          </a:xfrm>
        </p:spPr>
        <p:txBody>
          <a:bodyPr/>
          <a:lstStyle/>
          <a:p>
            <a:pPr algn="just"/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2017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年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11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月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26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日，中共中央办公厅、国务院办公厅印发了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《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推进互联网协议第六版（</a:t>
            </a:r>
            <a:r>
              <a:rPr 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IPv6）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规模部署行动计划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》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，并发出通知，要求各地区各部门结合实际认真贯彻落实。</a:t>
            </a:r>
            <a:endParaRPr lang="en-US" altLang="zh-CN" b="0" i="0" u="none" strike="noStrike">
              <a:solidFill>
                <a:srgbClr val="121212"/>
              </a:solidFill>
              <a:effectLst/>
              <a:latin typeface="-apple-system"/>
            </a:endParaRPr>
          </a:p>
          <a:p>
            <a:pPr algn="just"/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截至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2020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年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7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月，我国</a:t>
            </a:r>
            <a:r>
              <a:rPr 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IPv6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活跃用户数为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3.62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亿，占比达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40.01%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b="0" i="0" u="none" strike="noStrike">
              <a:solidFill>
                <a:srgbClr val="121212"/>
              </a:solidFill>
              <a:effectLst/>
              <a:latin typeface="-apple-system"/>
            </a:endParaRPr>
          </a:p>
          <a:p>
            <a:pPr algn="just"/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截至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2020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年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7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月，我国已申请</a:t>
            </a:r>
            <a:r>
              <a:rPr 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IPv6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地址资源总量达到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50209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块（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/32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），位居世界第二；我国已在互联网中通告的</a:t>
            </a:r>
            <a:r>
              <a:rPr 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AS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数量为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609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个。在已通告的</a:t>
            </a:r>
            <a:r>
              <a:rPr 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AS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中，支持</a:t>
            </a:r>
            <a:r>
              <a:rPr 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IPv6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的</a:t>
            </a:r>
            <a:r>
              <a:rPr 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AS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数量为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325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个，占比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53.4%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470A1-17D8-2A55-12ED-C891CDFC0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09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6F65C-F258-5317-0A2E-B226A805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IPv6部署按国家统计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8118D-A646-C4D3-1A52-4555182C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CA835-0BC9-1266-A130-D4E4C226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458798"/>
            <a:ext cx="7772400" cy="474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84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EF4AD-45F8-F339-8EF4-F5E20B6A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中国IPv</a:t>
            </a:r>
            <a:r>
              <a:rPr lang="en-US" altLang="zh-CN"/>
              <a:t>6</a:t>
            </a:r>
            <a:r>
              <a:rPr lang="zh-CN" altLang="en-US"/>
              <a:t>部署情况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1D741-209E-9E3B-9E0E-B9C716734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DC53D-8AC6-6D6C-71FC-B229BCF30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205" y="899964"/>
            <a:ext cx="5865543" cy="30130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05C219-EE9F-A8FB-359E-16711B6AD2E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85799" y="3958118"/>
            <a:ext cx="7772400" cy="269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37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E2DD-B0CB-DC96-3BCA-CFC763B2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4F910-5EA6-6E9D-9EA0-A4ECBB716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sz="3200"/>
              <a:t>互联网体系架构创新</a:t>
            </a:r>
          </a:p>
          <a:p>
            <a:r>
              <a:rPr lang="en-CN" sz="3200"/>
              <a:t>IPv6</a:t>
            </a:r>
            <a:r>
              <a:rPr lang="en-US" sz="3200"/>
              <a:t>简介</a:t>
            </a:r>
            <a:endParaRPr lang="en-US" altLang="zh-CN" sz="3200"/>
          </a:p>
          <a:p>
            <a:r>
              <a:rPr lang="en-US" altLang="zh-CN" sz="3200"/>
              <a:t>FIA</a:t>
            </a:r>
            <a:r>
              <a:rPr lang="zh-CN" altLang="en-US" sz="3200"/>
              <a:t>项目简介</a:t>
            </a:r>
            <a:endParaRPr lang="en-US" altLang="zh-CN" sz="3200"/>
          </a:p>
          <a:p>
            <a:r>
              <a:rPr lang="zh-CN" altLang="en-US" sz="3200"/>
              <a:t>关于演进式 </a:t>
            </a:r>
            <a:r>
              <a:rPr lang="en-US" altLang="zh-CN" sz="3200"/>
              <a:t>vs. </a:t>
            </a:r>
            <a:r>
              <a:rPr lang="zh-CN" altLang="en-US" sz="3200"/>
              <a:t>革命式的讨论</a:t>
            </a:r>
            <a:endParaRPr lang="en-CN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E6BF1-4A51-54E0-8DBD-496F6455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64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31182-1E11-1E6A-7F04-EDFC6FA0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为什么IPv</a:t>
            </a:r>
            <a:r>
              <a:rPr lang="en-US" altLang="zh-CN"/>
              <a:t>6</a:t>
            </a:r>
            <a:r>
              <a:rPr lang="zh-CN" altLang="en-US"/>
              <a:t>部署如此缓慢？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59BB3-A950-37A2-9ABB-A319D2B0E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168509" cy="2581102"/>
          </a:xfrm>
        </p:spPr>
        <p:txBody>
          <a:bodyPr/>
          <a:lstStyle/>
          <a:p>
            <a:r>
              <a:rPr lang="zh-CN" altLang="en-US"/>
              <a:t>有</a:t>
            </a:r>
            <a:r>
              <a:rPr lang="en-US" altLang="zh-CN"/>
              <a:t>IPv4</a:t>
            </a:r>
            <a:r>
              <a:rPr lang="zh-CN" altLang="en-US"/>
              <a:t>，没有理由用</a:t>
            </a:r>
            <a:r>
              <a:rPr lang="en-US" altLang="zh-CN"/>
              <a:t>IPv6</a:t>
            </a:r>
            <a:r>
              <a:rPr lang="zh-CN" altLang="en-US"/>
              <a:t>，双栈技术</a:t>
            </a:r>
            <a:endParaRPr lang="en-US" altLang="zh-CN"/>
          </a:p>
          <a:p>
            <a:pPr lvl="1"/>
            <a:r>
              <a:rPr lang="zh-CN" altLang="en-US"/>
              <a:t>成本高，需更新网络设备</a:t>
            </a:r>
            <a:endParaRPr lang="en-US" altLang="zh-CN"/>
          </a:p>
          <a:p>
            <a:pPr lvl="1"/>
            <a:r>
              <a:rPr lang="zh-CN" altLang="en-US"/>
              <a:t>早期部署缺乏直接收益</a:t>
            </a:r>
            <a:endParaRPr lang="en-US" altLang="zh-CN"/>
          </a:p>
          <a:p>
            <a:pPr lvl="1"/>
            <a:r>
              <a:rPr lang="zh-CN" altLang="en-US"/>
              <a:t>没有</a:t>
            </a:r>
            <a:r>
              <a:rPr lang="en-US" altLang="zh-CN"/>
              <a:t>Killer</a:t>
            </a:r>
            <a:r>
              <a:rPr lang="zh-CN" altLang="en-US"/>
              <a:t> </a:t>
            </a:r>
            <a:r>
              <a:rPr lang="en-US" altLang="zh-CN"/>
              <a:t>App</a:t>
            </a:r>
          </a:p>
          <a:p>
            <a:r>
              <a:rPr lang="en-US" altLang="zh-CN"/>
              <a:t>CIDR</a:t>
            </a:r>
            <a:r>
              <a:rPr lang="zh-CN" altLang="en-US"/>
              <a:t> 和 </a:t>
            </a:r>
            <a:r>
              <a:rPr lang="en-US" altLang="zh-CN"/>
              <a:t>NAT</a:t>
            </a:r>
            <a:r>
              <a:rPr lang="zh-CN" altLang="en-US"/>
              <a:t>的部署减缓对</a:t>
            </a:r>
            <a:r>
              <a:rPr lang="en-US" altLang="zh-CN"/>
              <a:t>IP</a:t>
            </a:r>
            <a:r>
              <a:rPr lang="zh-CN" altLang="en-US"/>
              <a:t>地址的需求</a:t>
            </a:r>
            <a:endParaRPr lang="en-US" altLang="zh-CN"/>
          </a:p>
          <a:p>
            <a:r>
              <a:rPr lang="zh-CN" altLang="en-US"/>
              <a:t>与终端技术、已有软硬件不兼容</a:t>
            </a:r>
            <a:endParaRPr lang="en-US" altLang="zh-CN"/>
          </a:p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495A9-00DF-15BC-3395-C2BF1031A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IPv6">
            <a:extLst>
              <a:ext uri="{FF2B5EF4-FFF2-40B4-BE49-F238E27FC236}">
                <a16:creationId xmlns:a16="http://schemas.microsoft.com/office/drawing/2014/main" id="{0B59A19B-A601-6B4F-756F-E55136AEF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19" y="3808561"/>
            <a:ext cx="5330444" cy="280496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487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939A0-1729-B57E-8B38-F7C6B7AFE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革新式互联网体系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27537-85F9-0457-9CF2-03CFA08A5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0" y="847898"/>
            <a:ext cx="8484643" cy="5873578"/>
          </a:xfrm>
        </p:spPr>
        <p:txBody>
          <a:bodyPr/>
          <a:lstStyle/>
          <a:p>
            <a:pPr algn="just"/>
            <a:r>
              <a:rPr lang="en-US" altLang="zh-CN"/>
              <a:t>2010</a:t>
            </a:r>
            <a:r>
              <a:rPr lang="zh-CN" altLang="en-US"/>
              <a:t>年</a:t>
            </a:r>
            <a:r>
              <a:rPr lang="en-US" altLang="zh-CN"/>
              <a:t>NSF</a:t>
            </a:r>
            <a:r>
              <a:rPr lang="zh-CN" altLang="en-US"/>
              <a:t> </a:t>
            </a:r>
            <a:r>
              <a:rPr lang="en-US" altLang="zh-CN"/>
              <a:t>FIA</a:t>
            </a:r>
            <a:r>
              <a:rPr lang="zh-CN" altLang="en-US"/>
              <a:t>项目征集要求：</a:t>
            </a:r>
            <a:r>
              <a:rPr lang="en-US"/>
              <a:t> </a:t>
            </a:r>
            <a:r>
              <a:rPr lang="en-US" b="1">
                <a:solidFill>
                  <a:srgbClr val="FF0000"/>
                </a:solidFill>
              </a:rPr>
              <a:t>Trustworthiness</a:t>
            </a:r>
            <a:r>
              <a:rPr lang="en-US" b="1"/>
              <a:t> - broadly defined as encompassing </a:t>
            </a:r>
            <a:r>
              <a:rPr lang="en-US" b="1">
                <a:solidFill>
                  <a:srgbClr val="FF0000"/>
                </a:solidFill>
              </a:rPr>
              <a:t>security, privacy, reliability</a:t>
            </a:r>
            <a:r>
              <a:rPr lang="en-US" b="1"/>
              <a:t>, and </a:t>
            </a:r>
            <a:r>
              <a:rPr lang="en-US" b="1">
                <a:solidFill>
                  <a:srgbClr val="FF0000"/>
                </a:solidFill>
              </a:rPr>
              <a:t>usability</a:t>
            </a:r>
            <a:r>
              <a:rPr lang="en-US"/>
              <a:t> - must be considered as a fundamental design requirement in proposed architectures.  Other design requirements such as, but not limited to, </a:t>
            </a:r>
            <a:r>
              <a:rPr lang="en-US">
                <a:solidFill>
                  <a:srgbClr val="FF0000"/>
                </a:solidFill>
              </a:rPr>
              <a:t>scalability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openness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ubquitous access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innovation-enabling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manageability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evolvability</a:t>
            </a:r>
            <a:r>
              <a:rPr lang="en-US"/>
              <a:t> and </a:t>
            </a:r>
            <a:r>
              <a:rPr lang="en-US">
                <a:solidFill>
                  <a:srgbClr val="FF0000"/>
                </a:solidFill>
              </a:rPr>
              <a:t>economic viability</a:t>
            </a:r>
          </a:p>
          <a:p>
            <a:pPr algn="just"/>
            <a:r>
              <a:rPr lang="en-US">
                <a:solidFill>
                  <a:schemeClr val="tx1"/>
                </a:solidFill>
              </a:rPr>
              <a:t>共</a:t>
            </a:r>
            <a:r>
              <a:rPr lang="en-US" altLang="zh-CN">
                <a:solidFill>
                  <a:schemeClr val="tx1"/>
                </a:solidFill>
              </a:rPr>
              <a:t>5</a:t>
            </a:r>
            <a:r>
              <a:rPr lang="zh-CN" altLang="en-US">
                <a:solidFill>
                  <a:schemeClr val="tx1"/>
                </a:solidFill>
              </a:rPr>
              <a:t>个项目收到</a:t>
            </a:r>
            <a:r>
              <a:rPr lang="zh-CN" altLang="en-US"/>
              <a:t>资助：</a:t>
            </a:r>
            <a:r>
              <a:rPr lang="en-US"/>
              <a:t>Named Data Networking</a:t>
            </a:r>
            <a:r>
              <a:rPr lang="zh-CN" altLang="en-US"/>
              <a:t>、</a:t>
            </a:r>
            <a:r>
              <a:rPr lang="en-US"/>
              <a:t> MobilityFirst</a:t>
            </a:r>
            <a:r>
              <a:rPr lang="zh-CN" altLang="en-US"/>
              <a:t>、</a:t>
            </a:r>
            <a:r>
              <a:rPr lang="en-US"/>
              <a:t> NEBULA</a:t>
            </a:r>
            <a:r>
              <a:rPr lang="zh-CN" altLang="en-US"/>
              <a:t>（未入选</a:t>
            </a:r>
            <a:r>
              <a:rPr lang="en-US" altLang="zh-CN"/>
              <a:t>np</a:t>
            </a:r>
            <a:r>
              <a:rPr lang="zh-CN" altLang="en-US"/>
              <a:t>阶段）、</a:t>
            </a:r>
            <a:r>
              <a:rPr lang="en-US"/>
              <a:t> eXpressive Internet Architecture以及ChoiceNet</a:t>
            </a:r>
            <a:r>
              <a:rPr lang="zh-CN" altLang="en-US"/>
              <a:t>（第二批加入）</a:t>
            </a:r>
            <a:endParaRPr lang="en-US"/>
          </a:p>
          <a:p>
            <a:pPr marL="0" indent="0" algn="just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4AAE4-3169-3B34-EE60-1F155845D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49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6209-33E1-A1C6-F509-5E98752EF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NEBULA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F442-7E19-8129-97CA-122F4BB05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168509" cy="1455464"/>
          </a:xfrm>
        </p:spPr>
        <p:txBody>
          <a:bodyPr/>
          <a:lstStyle/>
          <a:p>
            <a:r>
              <a:rPr lang="en-CN"/>
              <a:t>面向云网络中</a:t>
            </a:r>
            <a:r>
              <a:rPr lang="zh-CN" altLang="en-US"/>
              <a:t>安全路由与转发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8AA54-D485-F3A2-DA44-86174A83F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7753C-9490-804C-AF12-1B4C52915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57021"/>
            <a:ext cx="7772400" cy="4545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9765AE-1F28-932C-A2D1-5229D1748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94975"/>
            <a:ext cx="7772400" cy="45456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43754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4D01-A662-74CE-5702-0C0BFAA4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Named</a:t>
            </a:r>
            <a:r>
              <a:rPr lang="zh-CN" altLang="en-US"/>
              <a:t> </a:t>
            </a:r>
            <a:r>
              <a:rPr lang="en-US" altLang="zh-CN"/>
              <a:t>Data</a:t>
            </a:r>
            <a:r>
              <a:rPr lang="zh-CN" altLang="en-US"/>
              <a:t> </a:t>
            </a:r>
            <a:r>
              <a:rPr lang="en-US" altLang="zh-CN"/>
              <a:t>Networking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F9C43-F42B-DA11-1548-C8739D512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168509" cy="1420740"/>
          </a:xfrm>
        </p:spPr>
        <p:txBody>
          <a:bodyPr/>
          <a:lstStyle/>
          <a:p>
            <a:r>
              <a:rPr lang="en-US" altLang="zh-CN"/>
              <a:t>NDN</a:t>
            </a:r>
            <a:r>
              <a:rPr lang="zh-CN" altLang="en-US"/>
              <a:t>以获取命名数据为通信范式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82067-88C7-B11D-9D76-56E32F7C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46148-2FF4-3D4C-D430-0652F8D35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322" y="1886214"/>
            <a:ext cx="6467353" cy="40312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7906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F830F-76E4-A39E-BC07-AC90776B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MobilityFirst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40063-0B23-4E56-86D5-4B61DA5E9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168509" cy="1235545"/>
          </a:xfrm>
        </p:spPr>
        <p:txBody>
          <a:bodyPr/>
          <a:lstStyle/>
          <a:p>
            <a:r>
              <a:rPr lang="en-CN"/>
              <a:t>MF通过全局名字映射系统支持移动设备间通信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7BE7A-5470-F04B-0689-02DF42B5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79FEF-17E3-03EE-1BB1-FE9BC49A2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2083443"/>
            <a:ext cx="7772400" cy="40927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28207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B53D5-DF2E-705A-0C41-5B78890F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/>
              <a:t>eXpressive Internet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252D2-BB25-6BB3-9EB9-653F0D50A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168509" cy="1339717"/>
          </a:xfrm>
        </p:spPr>
        <p:txBody>
          <a:bodyPr/>
          <a:lstStyle/>
          <a:p>
            <a:r>
              <a:rPr lang="en-CN"/>
              <a:t>XIA支持丰富的标识和头部格式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83594-6E8F-CA8C-3AE1-032A15AD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A3315-B253-372F-D5B3-C1C1BA85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79" y="4195155"/>
            <a:ext cx="8549640" cy="2477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FA928F7-F6DE-3D9A-2B27-35FC50B2F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125" y="1342635"/>
            <a:ext cx="5423443" cy="282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55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8E44-8E43-282E-DD0A-5835B5C1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ChoiceNet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AAEB5-18DF-CBCB-0FDD-2E6A333A9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168509" cy="847898"/>
          </a:xfrm>
        </p:spPr>
        <p:txBody>
          <a:bodyPr/>
          <a:lstStyle/>
          <a:p>
            <a:r>
              <a:rPr lang="en-CN"/>
              <a:t>经济驱动更多网络选择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4E79-7E96-A22D-CEE3-15257DCEF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2110B-DABA-2FF3-24CA-7D51DD9B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475876"/>
            <a:ext cx="7772400" cy="51250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41885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F2DE-C730-0468-3734-064726BF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关于演进式与革命式的讨论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795F1-1060-415A-63F3-9FAC3C3DA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432278" cy="5873578"/>
          </a:xfrm>
        </p:spPr>
        <p:txBody>
          <a:bodyPr/>
          <a:lstStyle/>
          <a:p>
            <a:r>
              <a:rPr lang="en-US" b="1"/>
              <a:t>Future Internet Architecture: Clean-Slate Versus</a:t>
            </a:r>
            <a:r>
              <a:rPr lang="zh-CN" altLang="en-US" b="1"/>
              <a:t> </a:t>
            </a:r>
            <a:r>
              <a:rPr lang="en-US" b="1"/>
              <a:t>Evolutionary Research</a:t>
            </a:r>
            <a:r>
              <a:rPr lang="zh-CN" altLang="en-US"/>
              <a:t>，</a:t>
            </a:r>
            <a:r>
              <a:rPr lang="en-US"/>
              <a:t>CACM, September 2010</a:t>
            </a:r>
          </a:p>
          <a:p>
            <a:r>
              <a:rPr lang="en-US">
                <a:solidFill>
                  <a:srgbClr val="FF0000"/>
                </a:solidFill>
              </a:rPr>
              <a:t>Jennifer Rexford</a:t>
            </a:r>
            <a:r>
              <a:rPr lang="zh-CN" altLang="en-US">
                <a:solidFill>
                  <a:srgbClr val="FF0000"/>
                </a:solidFill>
              </a:rPr>
              <a:t> 支持革命式</a:t>
            </a:r>
            <a:endParaRPr lang="en-US">
              <a:solidFill>
                <a:srgbClr val="FF0000"/>
              </a:solidFill>
            </a:endParaRPr>
          </a:p>
          <a:p>
            <a:r>
              <a:rPr lang="zh-CN" altLang="en-US"/>
              <a:t>革命式：</a:t>
            </a:r>
            <a:r>
              <a:rPr lang="en-US" altLang="zh-CN"/>
              <a:t>clean-slate</a:t>
            </a:r>
            <a:r>
              <a:rPr lang="zh-CN" altLang="en-US"/>
              <a:t>，不考虑当前互联网</a:t>
            </a:r>
            <a:endParaRPr lang="en-US" altLang="zh-CN"/>
          </a:p>
          <a:p>
            <a:r>
              <a:rPr lang="zh-CN" altLang="en-US"/>
              <a:t>促进计算机网络从工程到“科学”</a:t>
            </a:r>
            <a:endParaRPr lang="en-US" altLang="zh-CN"/>
          </a:p>
          <a:p>
            <a:r>
              <a:rPr lang="zh-CN" altLang="en-US"/>
              <a:t>不受限制的探索新设计</a:t>
            </a:r>
            <a:endParaRPr lang="en-US" altLang="zh-CN"/>
          </a:p>
          <a:p>
            <a:r>
              <a:rPr lang="zh-CN" altLang="en-US"/>
              <a:t>彻底改变是可行的，例如企业</a:t>
            </a:r>
            <a:r>
              <a:rPr lang="en-US" altLang="zh-CN"/>
              <a:t>SDN</a:t>
            </a:r>
            <a:r>
              <a:rPr lang="zh-CN" altLang="en-US"/>
              <a:t>、</a:t>
            </a:r>
            <a:r>
              <a:rPr lang="en-US" altLang="zh-CN"/>
              <a:t>GENI</a:t>
            </a:r>
            <a:r>
              <a:rPr lang="zh-CN" altLang="en-US"/>
              <a:t>（未来网试验床）</a:t>
            </a:r>
            <a:endParaRPr lang="en-US" altLang="zh-CN"/>
          </a:p>
          <a:p>
            <a:r>
              <a:rPr lang="zh-CN" altLang="en-US"/>
              <a:t>应该种下种子，让未来的互联网“从实验室离开”</a:t>
            </a:r>
            <a:endParaRPr lang="en-US" altLang="zh-CN"/>
          </a:p>
          <a:p>
            <a:endParaRPr lang="en-US" altLang="zh-CN"/>
          </a:p>
          <a:p>
            <a:endParaRPr lang="en-US"/>
          </a:p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22A0F-C838-1800-76B2-EC9FDD445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2BA98F-5764-8528-CCC3-7E62AE8C4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48" y="1267534"/>
            <a:ext cx="1735911" cy="243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384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A884-E3FF-DD5A-3A56-B7136AEA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关于演进式与革命式的讨论</a:t>
            </a: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D862E-4672-15B3-3054-BC56CE270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Constantine Dovrolis</a:t>
            </a:r>
            <a:r>
              <a:rPr lang="zh-CN" altLang="en-US">
                <a:solidFill>
                  <a:srgbClr val="FF0000"/>
                </a:solidFill>
              </a:rPr>
              <a:t> 支持演进式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/>
              <a:t>演进式：向后兼容，可增量部署</a:t>
            </a:r>
            <a:endParaRPr lang="en-US" altLang="zh-CN"/>
          </a:p>
          <a:p>
            <a:r>
              <a:rPr lang="zh-CN" altLang="en-US"/>
              <a:t>革命式的经济成本过高，都难以增量部署，例如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    </a:t>
            </a:r>
            <a:r>
              <a:rPr lang="en-US" altLang="zh-CN"/>
              <a:t>CLNP</a:t>
            </a:r>
            <a:r>
              <a:rPr lang="zh-CN" altLang="en-US"/>
              <a:t>、</a:t>
            </a:r>
            <a:r>
              <a:rPr lang="en-US" altLang="zh-CN"/>
              <a:t>IPv6</a:t>
            </a:r>
            <a:r>
              <a:rPr lang="zh-CN" altLang="en-US"/>
              <a:t>、组播、</a:t>
            </a:r>
            <a:r>
              <a:rPr lang="en-US" altLang="zh-CN"/>
              <a:t>IPSec</a:t>
            </a:r>
            <a:r>
              <a:rPr lang="zh-CN" altLang="en-US"/>
              <a:t>、</a:t>
            </a:r>
            <a:r>
              <a:rPr lang="en-US" altLang="zh-CN"/>
              <a:t>RSVP</a:t>
            </a:r>
            <a:r>
              <a:rPr lang="zh-CN" altLang="en-US"/>
              <a:t>、</a:t>
            </a:r>
            <a:r>
              <a:rPr lang="en-US" altLang="zh-CN"/>
              <a:t>S-BGP</a:t>
            </a:r>
            <a:r>
              <a:rPr lang="zh-CN" altLang="en-US"/>
              <a:t>等</a:t>
            </a:r>
            <a:endParaRPr lang="en-US" altLang="zh-CN"/>
          </a:p>
          <a:p>
            <a:r>
              <a:rPr lang="zh-CN" altLang="en-US"/>
              <a:t>革命式设计实现并在未来网测试床</a:t>
            </a:r>
            <a:r>
              <a:rPr lang="en-US" altLang="zh-CN"/>
              <a:t>GENI</a:t>
            </a:r>
            <a:r>
              <a:rPr lang="zh-CN" altLang="en-US"/>
              <a:t>进行评价并没有用，因为不是真实用户和应用，没有在经济和政策限制下</a:t>
            </a:r>
            <a:endParaRPr lang="en-US" altLang="zh-CN"/>
          </a:p>
          <a:p>
            <a:r>
              <a:rPr lang="zh-CN" altLang="en-US"/>
              <a:t>说</a:t>
            </a:r>
            <a:r>
              <a:rPr lang="en-US" altLang="zh-CN"/>
              <a:t>TCP/IP</a:t>
            </a:r>
            <a:r>
              <a:rPr lang="zh-CN" altLang="en-US"/>
              <a:t>或者包交换是革命式成功是不对的，都是经历了长期演化过程；从电路交换网络中同步复用到</a:t>
            </a:r>
            <a:r>
              <a:rPr lang="en-US"/>
              <a:t> 异步复用再到数据包转发</a:t>
            </a:r>
            <a:r>
              <a:rPr lang="zh-CN" altLang="en-US"/>
              <a:t>；</a:t>
            </a:r>
            <a:r>
              <a:rPr lang="en-US" altLang="zh-CN"/>
              <a:t>IP</a:t>
            </a:r>
            <a:r>
              <a:rPr lang="zh-CN" altLang="en-US"/>
              <a:t>在与多个协议的竞争中胜出</a:t>
            </a:r>
            <a:endParaRPr lang="en-US" altLang="zh-CN"/>
          </a:p>
          <a:p>
            <a:r>
              <a:rPr lang="zh-CN" altLang="en-US"/>
              <a:t>建议将互联网看作是生态系统，部署“互联网监测设施”来观察当前互联网并定位问题，这是当前研究所缺乏的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331C7-B55B-F18E-6550-81E783C7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5AEED-CC66-A437-5918-B9D45444B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319" y="847894"/>
            <a:ext cx="1695168" cy="203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696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C729-FFCC-76C5-8B7D-007065B9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0" u="none" strike="noStrike">
                <a:effectLst/>
                <a:latin typeface="Arial" panose="020B0604020202020204" pitchFamily="34" charset="0"/>
              </a:rPr>
              <a:t>To Change the World, Take a Chance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6D59D-7A9C-F76F-ECF1-44DFED336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415194" cy="5873578"/>
          </a:xfrm>
        </p:spPr>
        <p:txBody>
          <a:bodyPr/>
          <a:lstStyle/>
          <a:p>
            <a:pPr marL="0" indent="0">
              <a:buNone/>
            </a:pPr>
            <a:r>
              <a:rPr lang="en-CN"/>
              <a:t>针对以上讨论</a:t>
            </a:r>
            <a:r>
              <a:rPr lang="zh-CN" altLang="en-US"/>
              <a:t>，一封读者来信被</a:t>
            </a:r>
            <a:r>
              <a:rPr lang="en-US" altLang="zh-CN"/>
              <a:t>CACM</a:t>
            </a:r>
            <a:r>
              <a:rPr lang="zh-CN" altLang="en-US"/>
              <a:t>发表：</a:t>
            </a:r>
            <a:endParaRPr lang="en-US" altLang="zh-CN"/>
          </a:p>
          <a:p>
            <a:r>
              <a:rPr lang="zh-CN" altLang="en-US"/>
              <a:t>演进式的“实用主义”论点既不实用，也没有远见，也不可行</a:t>
            </a:r>
            <a:endParaRPr lang="en-US" altLang="zh-CN"/>
          </a:p>
          <a:p>
            <a:r>
              <a:rPr lang="zh-CN" altLang="en-US"/>
              <a:t>数学史专家</a:t>
            </a:r>
            <a:r>
              <a:rPr lang="en-US" altLang="zh-CN"/>
              <a:t>Morris Kline</a:t>
            </a:r>
            <a:r>
              <a:rPr lang="zh-CN" altLang="en-US"/>
              <a:t>说：“历史的教训是，我们最坚定的信念不应该教条地坚持；事实上，它们应该是最值得怀疑的；它们标志着的不是我们的胜利，而是我们的局限和界限。”</a:t>
            </a:r>
            <a:endParaRPr lang="en-US" altLang="zh-CN"/>
          </a:p>
          <a:p>
            <a:r>
              <a:rPr lang="zh-CN" altLang="en-US"/>
              <a:t>互联网</a:t>
            </a:r>
            <a:r>
              <a:rPr lang="en-US" altLang="zh-CN"/>
              <a:t>50</a:t>
            </a:r>
            <a:r>
              <a:rPr lang="zh-CN" altLang="en-US"/>
              <a:t>年历史与其他技术革命历史相比可以忽略不计</a:t>
            </a:r>
            <a:endParaRPr lang="en-US" altLang="zh-CN"/>
          </a:p>
          <a:p>
            <a:r>
              <a:rPr lang="zh-CN" altLang="en-US"/>
              <a:t>革命通常失败，而失败往往是创新的源泉；尊重并拥抱革命，而不要斥责为“不切实际”；唯一可行的是去做，以开放的态度去试验我们的信念和假设，包括所有革命式的选项</a:t>
            </a:r>
            <a:endParaRPr lang="en-US" altLang="zh-CN"/>
          </a:p>
          <a:p>
            <a:r>
              <a:rPr lang="zh-CN" altLang="en-US"/>
              <a:t>我担心我们文化中的盲点，经常选择“可行的”而不是产生巨大改变的更大胆的投资。 在制定研究议程时，谁会采取</a:t>
            </a:r>
            <a:r>
              <a:rPr lang="en-US" altLang="zh-CN"/>
              <a:t>10,000</a:t>
            </a:r>
            <a:r>
              <a:rPr lang="zh-CN" altLang="en-US"/>
              <a:t>年、</a:t>
            </a:r>
            <a:r>
              <a:rPr lang="en-US" altLang="zh-CN"/>
              <a:t>1,000</a:t>
            </a:r>
            <a:r>
              <a:rPr lang="zh-CN" altLang="en-US"/>
              <a:t>年甚至</a:t>
            </a:r>
            <a:r>
              <a:rPr lang="en-US" altLang="zh-CN"/>
              <a:t>100</a:t>
            </a:r>
            <a:r>
              <a:rPr lang="zh-CN" altLang="en-US"/>
              <a:t>年的观点？太少了。虽然在我们当中“新人”比“实干者”更常失败，但他们确实是改变世界的人。</a:t>
            </a:r>
            <a:endParaRPr lang="en-US" altLang="zh-CN"/>
          </a:p>
          <a:p>
            <a:endParaRPr lang="en-US" altLang="zh-CN"/>
          </a:p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C24C3-165D-4FA5-2E2A-0438A61E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1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626A-265E-D765-008B-0DB85C8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/>
              <a:t>互联网成功经验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3524-52AE-A1DC-F974-5D5300C8B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696047" cy="2369864"/>
          </a:xfrm>
        </p:spPr>
        <p:txBody>
          <a:bodyPr/>
          <a:lstStyle/>
          <a:p>
            <a:r>
              <a:rPr lang="en-US"/>
              <a:t>Permissionless innovation (无许可创新)</a:t>
            </a:r>
          </a:p>
          <a:p>
            <a:r>
              <a:rPr lang="en-US"/>
              <a:t>统一性</a:t>
            </a:r>
            <a:r>
              <a:rPr lang="zh-CN" altLang="en-US"/>
              <a:t>：</a:t>
            </a:r>
            <a:r>
              <a:rPr lang="en-US" altLang="zh-CN"/>
              <a:t>IP</a:t>
            </a:r>
            <a:r>
              <a:rPr lang="zh-CN" altLang="en-US"/>
              <a:t>协议、</a:t>
            </a:r>
            <a:r>
              <a:rPr lang="en-US" altLang="zh-CN"/>
              <a:t>IP</a:t>
            </a:r>
            <a:r>
              <a:rPr lang="zh-CN" altLang="en-US"/>
              <a:t>地址、域名</a:t>
            </a:r>
            <a:endParaRPr lang="en-US" altLang="zh-CN"/>
          </a:p>
          <a:p>
            <a:r>
              <a:rPr lang="en-US" altLang="zh-CN"/>
              <a:t>IP</a:t>
            </a:r>
            <a:r>
              <a:rPr lang="zh-CN" altLang="en-US"/>
              <a:t>协议对应用（要传什么）和通信（用什么传递）透明</a:t>
            </a:r>
            <a:endParaRPr lang="en-US" altLang="zh-CN"/>
          </a:p>
          <a:p>
            <a:r>
              <a:rPr lang="zh-CN" altLang="en-US"/>
              <a:t>开放、免费标准协议</a:t>
            </a:r>
            <a:endParaRPr lang="en-US" altLang="zh-CN"/>
          </a:p>
          <a:p>
            <a:r>
              <a:rPr lang="zh-CN" altLang="en-US"/>
              <a:t>下图是</a:t>
            </a:r>
            <a:r>
              <a:rPr lang="en-US" altLang="zh-CN"/>
              <a:t>APNIC</a:t>
            </a:r>
            <a:r>
              <a:rPr lang="zh-CN" altLang="en-US"/>
              <a:t>和</a:t>
            </a:r>
            <a:r>
              <a:rPr lang="en-US" altLang="zh-CN"/>
              <a:t>LACNIC</a:t>
            </a:r>
            <a:r>
              <a:rPr lang="zh-CN" altLang="en-US"/>
              <a:t>关于互联网成功因素的联合研究结果：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DA914-CBFE-33ED-39D8-F54F02D7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EC3FA-DE67-BF76-DA18-B768A3536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349690"/>
            <a:ext cx="7772400" cy="35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18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A795-E07B-E3A3-B910-61DE62975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互联网面对的问题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EEA1-7F8E-6071-CC84-B34519521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/>
              <a:t>安全</a:t>
            </a:r>
            <a:r>
              <a:rPr lang="zh-CN" altLang="en-US"/>
              <a:t>：</a:t>
            </a:r>
            <a:r>
              <a:rPr lang="en-US" altLang="zh-CN"/>
              <a:t>DDoS</a:t>
            </a:r>
            <a:r>
              <a:rPr lang="zh-CN" altLang="en-US"/>
              <a:t>、钓鱼（</a:t>
            </a:r>
            <a:r>
              <a:rPr lang="en-US" altLang="zh-CN"/>
              <a:t>DNSSEC</a:t>
            </a:r>
            <a:r>
              <a:rPr lang="zh-CN" altLang="en-US"/>
              <a:t>、</a:t>
            </a:r>
            <a:r>
              <a:rPr lang="en-US" altLang="zh-CN"/>
              <a:t>RPKI</a:t>
            </a:r>
            <a:r>
              <a:rPr lang="zh-CN" altLang="en-US"/>
              <a:t>、原地址验证）</a:t>
            </a:r>
            <a:endParaRPr lang="en-US" altLang="zh-CN"/>
          </a:p>
          <a:p>
            <a:r>
              <a:rPr lang="zh-CN" altLang="en-US"/>
              <a:t>移动性：不支持移动主机（移动管理）</a:t>
            </a:r>
            <a:endParaRPr lang="en-US" altLang="zh-CN"/>
          </a:p>
          <a:p>
            <a:r>
              <a:rPr lang="en-CN"/>
              <a:t>服务质量</a:t>
            </a:r>
            <a:r>
              <a:rPr lang="zh-CN" altLang="en-US"/>
              <a:t>：尽力而为的服务难以支持实时性强的应用（网络切片、确定性网络、时间敏感网络）</a:t>
            </a:r>
            <a:endParaRPr lang="en-US" altLang="zh-CN"/>
          </a:p>
          <a:p>
            <a:r>
              <a:rPr lang="zh-CN" altLang="en-US"/>
              <a:t>难以支持高效的内容分发（</a:t>
            </a:r>
            <a:r>
              <a:rPr lang="en-US" altLang="zh-CN"/>
              <a:t>CDN</a:t>
            </a:r>
            <a:r>
              <a:rPr lang="zh-CN" altLang="en-US"/>
              <a:t>、组播）</a:t>
            </a:r>
            <a:endParaRPr lang="en-US" altLang="zh-CN"/>
          </a:p>
          <a:p>
            <a:r>
              <a:rPr lang="zh-CN" altLang="en-US"/>
              <a:t>不足够可靠，管理代价高（</a:t>
            </a:r>
            <a:r>
              <a:rPr lang="en-US" altLang="zh-CN"/>
              <a:t>SDN</a:t>
            </a:r>
            <a:r>
              <a:rPr lang="zh-CN" altLang="en-US"/>
              <a:t>、</a:t>
            </a:r>
            <a:r>
              <a:rPr lang="en-US" altLang="zh-CN"/>
              <a:t>NFV</a:t>
            </a:r>
            <a:r>
              <a:rPr lang="zh-CN" altLang="en-US"/>
              <a:t>、网络测量）</a:t>
            </a:r>
            <a:endParaRPr lang="en-US" altLang="zh-CN"/>
          </a:p>
          <a:p>
            <a:r>
              <a:rPr lang="zh-CN" altLang="en-US"/>
              <a:t>消耗太多能量</a:t>
            </a:r>
            <a:r>
              <a:rPr lang="en-US" altLang="zh-CN"/>
              <a:t>/</a:t>
            </a:r>
            <a:r>
              <a:rPr lang="zh-CN" altLang="en-US"/>
              <a:t>可持续发展（绿色计算）</a:t>
            </a:r>
            <a:endParaRPr lang="en-US" altLang="zh-CN"/>
          </a:p>
          <a:p>
            <a:r>
              <a:rPr lang="zh-CN" altLang="en-US"/>
              <a:t>可扩展性，难以支持未来海量的物联网设备（物联网、无线通信、卫星通信）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EE193-23A6-3BCA-FB52-6E1FD9DD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9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5FEB-39CE-424C-B638-F658E33D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互联网设计目标</a:t>
            </a:r>
            <a:r>
              <a:rPr lang="en-US" altLang="zh-CN" dirty="0"/>
              <a:t>——</a:t>
            </a:r>
            <a:r>
              <a:rPr lang="zh-CN" altLang="en-US" dirty="0"/>
              <a:t>历史角度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EE9F3-0D68-3A45-8FE0-94B796618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696047" cy="365125"/>
          </a:xfrm>
        </p:spPr>
        <p:txBody>
          <a:bodyPr/>
          <a:lstStyle/>
          <a:p>
            <a:r>
              <a:rPr lang="en-US" sz="2000" dirty="0"/>
              <a:t>﻿</a:t>
            </a:r>
            <a:r>
              <a:rPr lang="zh-CN" altLang="en-US" sz="2000" dirty="0"/>
              <a:t>基本目标：一个包交换通信设施来连接</a:t>
            </a:r>
            <a:r>
              <a:rPr lang="en-US" altLang="zh-CN" sz="2000" dirty="0"/>
              <a:t>/</a:t>
            </a:r>
            <a:r>
              <a:rPr lang="zh-CN" altLang="en-US" sz="2000" dirty="0"/>
              <a:t>利用不同的网络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A472A-8CBA-7E46-A1C2-02A55CC3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1B82E4-1776-8249-855B-C3210012F748}"/>
              </a:ext>
            </a:extLst>
          </p:cNvPr>
          <p:cNvSpPr txBox="1">
            <a:spLocks/>
          </p:cNvSpPr>
          <p:nvPr/>
        </p:nvSpPr>
        <p:spPr>
          <a:xfrm>
            <a:off x="358561" y="1372089"/>
            <a:ext cx="4002421" cy="510909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wrap="square" lIns="91440" tIns="45720" rIns="91440" bIns="45720" rtlCol="0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Kai" pitchFamily="2" charset="-122"/>
                <a:ea typeface="Kai" pitchFamily="2" charset="-122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Kai" pitchFamily="2" charset="-122"/>
                <a:ea typeface="Kai" pitchFamily="2" charset="-122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Kai" pitchFamily="2" charset="-122"/>
                <a:ea typeface="Kai" pitchFamily="2" charset="-122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Kai" pitchFamily="2" charset="-122"/>
                <a:ea typeface="Kai" pitchFamily="2" charset="-122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Kai" pitchFamily="2" charset="-122"/>
                <a:ea typeface="Kai" pitchFamily="2" charset="-122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STKaiti" panose="02010600040101010101" pitchFamily="2" charset="-122"/>
                <a:ea typeface="STKaiti" panose="02010600040101010101" pitchFamily="2" charset="-122"/>
              </a:rPr>
              <a:t>SIGCOMM</a:t>
            </a: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lang="en-US" altLang="zh-CN" sz="2000" dirty="0">
                <a:latin typeface="STKaiti" panose="02010600040101010101" pitchFamily="2" charset="-122"/>
                <a:ea typeface="STKaiti" panose="02010600040101010101" pitchFamily="2" charset="-122"/>
              </a:rPr>
              <a:t>1988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FF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网关</a:t>
            </a:r>
            <a:r>
              <a:rPr lang="en-US" altLang="zh-CN" sz="2000" dirty="0">
                <a:solidFill>
                  <a:srgbClr val="FF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网络损失下的弹性</a:t>
            </a:r>
            <a:r>
              <a:rPr lang="en-US" sz="2000" dirty="0">
                <a:solidFill>
                  <a:srgbClr val="FF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﻿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支持多种类型通信服务</a:t>
            </a:r>
            <a:endParaRPr lang="en-US" altLang="zh-CN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适应各种网络</a:t>
            </a:r>
            <a:endParaRPr lang="en-US" altLang="zh-CN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资源的分布式管理</a:t>
            </a:r>
            <a:endParaRPr lang="en-US" altLang="zh-CN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有成本效益的</a:t>
            </a:r>
            <a:endParaRPr lang="en-US" altLang="zh-CN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低代价添加主机</a:t>
            </a:r>
            <a:endParaRPr lang="en-US" altLang="zh-CN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使用的资源可记账</a:t>
            </a:r>
            <a:endParaRPr lang="en-US" altLang="zh-CN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军事背景下，弹性先于效益和记账。</a:t>
            </a:r>
            <a:endParaRPr lang="en-US" altLang="zh-CN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CB6507-7FC5-5747-88E6-1D5A43A0EE43}"/>
              </a:ext>
            </a:extLst>
          </p:cNvPr>
          <p:cNvSpPr txBox="1">
            <a:spLocks/>
          </p:cNvSpPr>
          <p:nvPr/>
        </p:nvSpPr>
        <p:spPr>
          <a:xfrm>
            <a:off x="4771459" y="1379575"/>
            <a:ext cx="4002421" cy="510161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wrap="square" lIns="91440" tIns="45720" rIns="91440" bIns="45720" rtlCol="0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Kai" pitchFamily="2" charset="-122"/>
                <a:ea typeface="Kai" pitchFamily="2" charset="-122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Kai" pitchFamily="2" charset="-122"/>
                <a:ea typeface="Kai" pitchFamily="2" charset="-122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Kai" pitchFamily="2" charset="-122"/>
                <a:ea typeface="Kai" pitchFamily="2" charset="-122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Kai" pitchFamily="2" charset="-122"/>
                <a:ea typeface="Kai" pitchFamily="2" charset="-122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Kai" pitchFamily="2" charset="-122"/>
                <a:ea typeface="Kai" pitchFamily="2" charset="-122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STKaiti" panose="02010600040101010101" pitchFamily="2" charset="-122"/>
                <a:ea typeface="STKaiti" panose="02010600040101010101" pitchFamily="2" charset="-122"/>
              </a:rPr>
              <a:t>NSF FIND</a:t>
            </a: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lang="en-US" altLang="zh-CN" sz="2000" dirty="0">
                <a:latin typeface="STKaiti" panose="02010600040101010101" pitchFamily="2" charset="-122"/>
                <a:ea typeface="STKaiti" panose="02010600040101010101" pitchFamily="2" charset="-122"/>
              </a:rPr>
              <a:t>2008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FF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安全</a:t>
            </a:r>
            <a:endParaRPr lang="en-US" altLang="zh-CN" sz="2000" dirty="0">
              <a:solidFill>
                <a:srgbClr val="FF000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FF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可用性与弹性</a:t>
            </a:r>
            <a:endParaRPr lang="en-US" altLang="zh-CN" sz="2000" dirty="0">
              <a:solidFill>
                <a:srgbClr val="FF000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经济可行</a:t>
            </a:r>
            <a:endParaRPr lang="en-US" altLang="zh-CN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更优的管理</a:t>
            </a:r>
            <a:endParaRPr lang="en-US" altLang="zh-CN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满足社会需求</a:t>
            </a:r>
            <a:endParaRPr lang="en-US" altLang="zh-CN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00B05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长久</a:t>
            </a:r>
            <a:endParaRPr lang="en-US" altLang="zh-CN" sz="2000" dirty="0">
              <a:solidFill>
                <a:srgbClr val="00B05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00B05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为未来的计算提供支持</a:t>
            </a:r>
            <a:endParaRPr lang="en-US" altLang="zh-CN" sz="2000" dirty="0">
              <a:solidFill>
                <a:srgbClr val="00B05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00B05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利用未来的网络</a:t>
            </a:r>
            <a:endParaRPr lang="en-US" altLang="zh-CN" sz="2000" dirty="0">
              <a:solidFill>
                <a:srgbClr val="00B05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00B05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支持未来的应用</a:t>
            </a:r>
            <a:endParaRPr lang="en-US" altLang="zh-CN" sz="2000" dirty="0">
              <a:solidFill>
                <a:srgbClr val="00B05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适用（好使）</a:t>
            </a:r>
            <a:endParaRPr lang="en-US" altLang="zh-CN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423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6751C-7509-6288-B468-36C51943A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两种改进互联网的研究思路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B380F-C7A9-74E5-44CC-A402460EB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革命式：也称为</a:t>
            </a:r>
            <a:r>
              <a:rPr lang="en-US" altLang="zh-CN"/>
              <a:t>clean-slate</a:t>
            </a:r>
            <a:r>
              <a:rPr lang="zh-CN" altLang="en-US"/>
              <a:t>，不考虑当前互联网体系的限制，从头开始思考互联网的设计</a:t>
            </a:r>
            <a:endParaRPr lang="en-US" altLang="zh-CN"/>
          </a:p>
          <a:p>
            <a:pPr lvl="1"/>
            <a:r>
              <a:rPr lang="en-US" altLang="zh-CN"/>
              <a:t>TCP/IP</a:t>
            </a:r>
            <a:r>
              <a:rPr lang="zh-CN" altLang="en-US"/>
              <a:t>（有观点认为是演进式）</a:t>
            </a:r>
            <a:endParaRPr lang="en-US" altLang="zh-CN"/>
          </a:p>
          <a:p>
            <a:pPr lvl="1"/>
            <a:r>
              <a:rPr lang="en-US" altLang="zh-CN"/>
              <a:t>IPv6 (</a:t>
            </a:r>
            <a:r>
              <a:rPr lang="zh-CN" altLang="en-US"/>
              <a:t>有观点认为属于演进式</a:t>
            </a:r>
            <a:r>
              <a:rPr lang="en-US" altLang="zh-CN"/>
              <a:t>)</a:t>
            </a:r>
          </a:p>
          <a:p>
            <a:pPr lvl="1"/>
            <a:r>
              <a:rPr lang="zh-CN" altLang="en-US"/>
              <a:t>美国国家科学基金</a:t>
            </a:r>
            <a:r>
              <a:rPr lang="en-US" altLang="zh-CN"/>
              <a:t>Large Information Technoloy Research (ITR</a:t>
            </a:r>
            <a:r>
              <a:rPr lang="zh-CN" altLang="en-US"/>
              <a:t> </a:t>
            </a:r>
            <a:r>
              <a:rPr lang="en-US" altLang="zh-CN"/>
              <a:t>2003)</a:t>
            </a:r>
            <a:r>
              <a:rPr lang="zh-CN" altLang="en-US"/>
              <a:t> </a:t>
            </a:r>
            <a:r>
              <a:rPr lang="en-US" altLang="zh-CN"/>
              <a:t>Clean</a:t>
            </a:r>
            <a:r>
              <a:rPr lang="zh-CN" altLang="en-US"/>
              <a:t> </a:t>
            </a:r>
            <a:r>
              <a:rPr lang="en-US" altLang="zh-CN"/>
              <a:t>Slate</a:t>
            </a:r>
            <a:r>
              <a:rPr lang="zh-CN" altLang="en-US"/>
              <a:t> </a:t>
            </a:r>
            <a:r>
              <a:rPr lang="en-US" altLang="zh-CN"/>
              <a:t>Project</a:t>
            </a:r>
            <a:r>
              <a:rPr lang="zh-CN" altLang="en-US"/>
              <a:t> </a:t>
            </a:r>
            <a:r>
              <a:rPr lang="en-US" altLang="zh-CN"/>
              <a:t>100x100</a:t>
            </a:r>
            <a:r>
              <a:rPr lang="zh-CN" altLang="en-US"/>
              <a:t>、</a:t>
            </a:r>
            <a:r>
              <a:rPr lang="en-US" altLang="zh-CN"/>
              <a:t>FIND</a:t>
            </a:r>
            <a:r>
              <a:rPr lang="zh-CN" altLang="en-US"/>
              <a:t>（</a:t>
            </a:r>
            <a:r>
              <a:rPr lang="en-US" altLang="zh-CN"/>
              <a:t>Future</a:t>
            </a:r>
            <a:r>
              <a:rPr lang="zh-CN" altLang="en-US"/>
              <a:t> </a:t>
            </a:r>
            <a:r>
              <a:rPr lang="en-US" altLang="zh-CN"/>
              <a:t>Internet Design 2006</a:t>
            </a:r>
            <a:r>
              <a:rPr lang="zh-CN" altLang="en-US"/>
              <a:t>，到</a:t>
            </a:r>
            <a:r>
              <a:rPr lang="en-US" altLang="zh-CN"/>
              <a:t>2009</a:t>
            </a:r>
            <a:r>
              <a:rPr lang="zh-CN" altLang="en-US"/>
              <a:t>年累计资助</a:t>
            </a:r>
            <a:r>
              <a:rPr lang="en-US" altLang="zh-CN"/>
              <a:t>49</a:t>
            </a:r>
            <a:r>
              <a:rPr lang="zh-CN" altLang="en-US"/>
              <a:t>个项目）、</a:t>
            </a:r>
            <a:r>
              <a:rPr lang="en-US" altLang="zh-CN"/>
              <a:t>FIA</a:t>
            </a:r>
            <a:r>
              <a:rPr lang="zh-CN" altLang="en-US"/>
              <a:t>（</a:t>
            </a:r>
            <a:r>
              <a:rPr lang="en-US" altLang="zh-CN"/>
              <a:t>Future Internet Architecture 2010</a:t>
            </a:r>
            <a:r>
              <a:rPr lang="zh-CN" altLang="en-US"/>
              <a:t>，累计</a:t>
            </a:r>
            <a:r>
              <a:rPr lang="en-US" altLang="zh-CN"/>
              <a:t>2</a:t>
            </a:r>
            <a:r>
              <a:rPr lang="zh-CN" altLang="en-US"/>
              <a:t>期</a:t>
            </a:r>
            <a:r>
              <a:rPr lang="en-US" altLang="zh-CN"/>
              <a:t>5</a:t>
            </a:r>
            <a:r>
              <a:rPr lang="zh-CN" altLang="en-US"/>
              <a:t>个项目）</a:t>
            </a:r>
            <a:endParaRPr lang="en-US" altLang="zh-CN"/>
          </a:p>
          <a:p>
            <a:r>
              <a:rPr lang="zh-CN" altLang="en-US"/>
              <a:t>演进式：也称为</a:t>
            </a:r>
            <a:r>
              <a:rPr lang="en-US" altLang="zh-CN"/>
              <a:t>incremental</a:t>
            </a:r>
            <a:r>
              <a:rPr lang="zh-CN" altLang="en-US"/>
              <a:t>，以打补丁的方式逐渐改良，向后兼容，可增量部署</a:t>
            </a:r>
            <a:endParaRPr lang="en-US" altLang="zh-CN"/>
          </a:p>
          <a:p>
            <a:pPr lvl="1"/>
            <a:r>
              <a:rPr lang="en-US" altLang="zh-CN"/>
              <a:t>NAT</a:t>
            </a:r>
            <a:r>
              <a:rPr lang="zh-CN" altLang="en-US"/>
              <a:t>（缓解地址空间不足、保护内部网络）</a:t>
            </a:r>
            <a:endParaRPr lang="en-US" altLang="zh-CN"/>
          </a:p>
          <a:p>
            <a:pPr lvl="1"/>
            <a:r>
              <a:rPr lang="en-US" altLang="zh-CN"/>
              <a:t>CDN</a:t>
            </a:r>
            <a:r>
              <a:rPr lang="zh-CN" altLang="en-US"/>
              <a:t>（内容分发到边缘、通过</a:t>
            </a:r>
            <a:r>
              <a:rPr lang="en-US" altLang="zh-CN"/>
              <a:t>DNS</a:t>
            </a:r>
            <a:r>
              <a:rPr lang="zh-CN" altLang="en-US"/>
              <a:t>路由请求）</a:t>
            </a:r>
            <a:endParaRPr lang="en-US" altLang="zh-CN"/>
          </a:p>
          <a:p>
            <a:pPr lvl="1"/>
            <a:r>
              <a:rPr lang="en-US" altLang="zh-CN"/>
              <a:t>TLS</a:t>
            </a:r>
            <a:r>
              <a:rPr lang="zh-CN" altLang="en-US"/>
              <a:t>（在端部署安全）</a:t>
            </a:r>
            <a:endParaRPr lang="en-US" altLang="zh-CN"/>
          </a:p>
          <a:p>
            <a:pPr lvl="1"/>
            <a:endParaRPr lang="en-US" altLang="zh-CN"/>
          </a:p>
          <a:p>
            <a:endParaRPr lang="en-US" altLang="zh-CN"/>
          </a:p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2172B-0FD5-DC3D-B297-74910718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90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62C4-4093-E84D-02AB-D82F60F8A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/>
              <a:t>对互联网的干扰要小心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B4D9C-17B8-5AF1-59C4-DBB742318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2" y="847898"/>
            <a:ext cx="6482222" cy="2362682"/>
          </a:xfrm>
        </p:spPr>
        <p:txBody>
          <a:bodyPr/>
          <a:lstStyle/>
          <a:p>
            <a:r>
              <a:rPr lang="en-US"/>
              <a:t> Stop Online Piracy Act (SOPA</a:t>
            </a:r>
            <a:r>
              <a:rPr lang="zh-CN" altLang="en-US"/>
              <a:t>，禁止在线盗版法</a:t>
            </a:r>
            <a:r>
              <a:rPr lang="en-US"/>
              <a:t>)</a:t>
            </a:r>
            <a:r>
              <a:rPr lang="zh-CN" altLang="en-US"/>
              <a:t>，由美国众议院于</a:t>
            </a:r>
            <a:r>
              <a:rPr lang="en-US" altLang="zh-CN"/>
              <a:t>2011</a:t>
            </a:r>
            <a:r>
              <a:rPr lang="zh-CN" altLang="en-US"/>
              <a:t>年</a:t>
            </a:r>
            <a:r>
              <a:rPr lang="en-US" altLang="zh-CN"/>
              <a:t>11</a:t>
            </a:r>
            <a:r>
              <a:rPr lang="zh-CN" altLang="en-US"/>
              <a:t>月提交，将赋予美国政府关闭侵权网站的广告、支付、搜索引擎和网络，无论该网站在哪个国家。互联网相关企业反对该方案，电影和音乐企业支持该法案。</a:t>
            </a:r>
            <a:endParaRPr lang="en-US" altLang="zh-CN"/>
          </a:p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D1000-EC19-71C7-951F-255FF347A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3D201-93DE-CF33-2B78-CCDBA525B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488" y="847898"/>
            <a:ext cx="1869144" cy="236268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AA6910-B2A6-F867-C63E-DC23D166BC34}"/>
              </a:ext>
            </a:extLst>
          </p:cNvPr>
          <p:cNvSpPr txBox="1">
            <a:spLocks/>
          </p:cNvSpPr>
          <p:nvPr/>
        </p:nvSpPr>
        <p:spPr>
          <a:xfrm>
            <a:off x="375977" y="3210580"/>
            <a:ext cx="8392044" cy="29154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STKaiti" panose="02010600040101010101" pitchFamily="2" charset="-122"/>
                <a:ea typeface="STKaiti" panose="02010600040101010101" pitchFamily="2" charset="-122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STKaiti" panose="02010600040101010101" pitchFamily="2" charset="-122"/>
                <a:ea typeface="STKaiti" panose="02010600040101010101" pitchFamily="2" charset="-122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STKaiti" panose="02010600040101010101" pitchFamily="2" charset="-122"/>
                <a:ea typeface="STKaiti" panose="02010600040101010101" pitchFamily="2" charset="-122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STKaiti" panose="02010600040101010101" pitchFamily="2" charset="-122"/>
                <a:ea typeface="STKaiti" panose="02010600040101010101" pitchFamily="2" charset="-122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STKaiti" panose="02010600040101010101" pitchFamily="2" charset="-122"/>
                <a:ea typeface="STKaiti" panose="02010600040101010101" pitchFamily="2" charset="-122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Vint</a:t>
            </a:r>
            <a:r>
              <a:rPr lang="zh-CN" altLang="en-US"/>
              <a:t> </a:t>
            </a:r>
            <a:r>
              <a:rPr lang="en-US" altLang="zh-CN"/>
              <a:t>Cerf</a:t>
            </a:r>
            <a:r>
              <a:rPr lang="zh-CN" altLang="en-US"/>
              <a:t>等专家反对该法案的理由：</a:t>
            </a:r>
            <a:endParaRPr lang="en-US" altLang="zh-CN"/>
          </a:p>
          <a:p>
            <a:r>
              <a:rPr lang="zh-CN" altLang="en-US"/>
              <a:t>法案要求</a:t>
            </a:r>
            <a:r>
              <a:rPr lang="en-US" altLang="zh-CN"/>
              <a:t>ISP</a:t>
            </a:r>
            <a:r>
              <a:rPr lang="zh-CN" altLang="en-US"/>
              <a:t>通过伪造</a:t>
            </a:r>
            <a:r>
              <a:rPr lang="en-US" altLang="zh-CN"/>
              <a:t>DNS</a:t>
            </a:r>
            <a:r>
              <a:rPr lang="zh-CN" altLang="en-US"/>
              <a:t>应答中</a:t>
            </a:r>
            <a:r>
              <a:rPr lang="en-US" altLang="zh-CN"/>
              <a:t>IP</a:t>
            </a:r>
            <a:r>
              <a:rPr lang="zh-CN" altLang="en-US"/>
              <a:t>地址来禁止网站，将破坏</a:t>
            </a:r>
            <a:r>
              <a:rPr lang="en-US" altLang="zh-CN"/>
              <a:t>DNSSEC</a:t>
            </a:r>
            <a:r>
              <a:rPr lang="zh-CN" altLang="en-US"/>
              <a:t>机制；互联网设计和体系的一个关键性假设是</a:t>
            </a:r>
            <a:r>
              <a:rPr lang="en-US" altLang="zh-CN"/>
              <a:t>DNS</a:t>
            </a:r>
            <a:r>
              <a:rPr lang="zh-CN" altLang="en-US"/>
              <a:t>查询响应的全局一致性。</a:t>
            </a:r>
            <a:endParaRPr lang="en-US" altLang="zh-CN"/>
          </a:p>
          <a:p>
            <a:r>
              <a:rPr lang="zh-CN" altLang="en-US"/>
              <a:t>该封堵方案的有效性存疑：降低</a:t>
            </a:r>
            <a:r>
              <a:rPr lang="en-US" altLang="zh-CN"/>
              <a:t>DNS</a:t>
            </a:r>
            <a:r>
              <a:rPr lang="zh-CN" altLang="en-US"/>
              <a:t>效用，滥用者可采用</a:t>
            </a:r>
            <a:r>
              <a:rPr lang="en-US" altLang="zh-CN"/>
              <a:t>IP</a:t>
            </a:r>
            <a:r>
              <a:rPr lang="zh-CN" altLang="en-US"/>
              <a:t>地址列表；客户端使用离岸解析器；网站在离岸注册商注册多个域名；虚假</a:t>
            </a:r>
            <a:r>
              <a:rPr lang="en-US" altLang="zh-CN"/>
              <a:t>DNS</a:t>
            </a:r>
            <a:r>
              <a:rPr lang="zh-CN" altLang="en-US"/>
              <a:t>应答会破坏</a:t>
            </a:r>
            <a:r>
              <a:rPr lang="en-US" altLang="zh-CN"/>
              <a:t>DNSSEC</a:t>
            </a:r>
            <a:r>
              <a:rPr lang="zh-CN" altLang="en-US"/>
              <a:t>在“抗降级攻击”上的改进。</a:t>
            </a:r>
            <a:endParaRPr lang="en-US" altLang="zh-CN"/>
          </a:p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7565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D666-9294-B4D4-9E82-D0A7D1DC2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地址即消息</a:t>
            </a:r>
            <a:r>
              <a:rPr lang="zh-CN" altLang="en-US"/>
              <a:t>（</a:t>
            </a:r>
            <a:r>
              <a:rPr lang="en-CN"/>
              <a:t>RFC1776</a:t>
            </a:r>
            <a:r>
              <a:rPr lang="zh-CN" altLang="en-US"/>
              <a:t>）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31383-37EA-A8B3-0A2C-E11D114F8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902"/>
            <a:ext cx="4699721" cy="5873578"/>
          </a:xfrm>
        </p:spPr>
        <p:txBody>
          <a:bodyPr/>
          <a:lstStyle/>
          <a:p>
            <a:r>
              <a:rPr lang="en-CN"/>
              <a:t>I</a:t>
            </a:r>
            <a:r>
              <a:rPr lang="en-US"/>
              <a:t>P</a:t>
            </a:r>
            <a:r>
              <a:rPr lang="en-CN"/>
              <a:t>ng工作组选择了一个包格式</a:t>
            </a:r>
            <a:r>
              <a:rPr lang="zh-CN" altLang="en-US"/>
              <a:t>，包括</a:t>
            </a:r>
            <a:r>
              <a:rPr lang="en-US" altLang="zh-CN"/>
              <a:t>1696</a:t>
            </a:r>
            <a:r>
              <a:rPr lang="zh-CN" altLang="en-US"/>
              <a:t>字节地址空间</a:t>
            </a:r>
            <a:endParaRPr lang="en-US" altLang="zh-CN"/>
          </a:p>
          <a:p>
            <a:r>
              <a:rPr lang="en-US" altLang="zh-CN"/>
              <a:t>It’s not what you know but who you know.</a:t>
            </a:r>
          </a:p>
          <a:p>
            <a:r>
              <a:rPr lang="en-US"/>
              <a:t>安全专家欢呼</a:t>
            </a:r>
            <a:r>
              <a:rPr lang="zh-CN" altLang="en-US"/>
              <a:t>，包中没有内容，机密性和完整性不再需要讨论</a:t>
            </a:r>
            <a:endParaRPr lang="en-US" altLang="zh-CN"/>
          </a:p>
          <a:p>
            <a:r>
              <a:rPr lang="en-CN"/>
              <a:t>情报和执法部门立即将工作调整到检测谁和谁通信</a:t>
            </a:r>
            <a:r>
              <a:rPr lang="zh-CN" altLang="en-US"/>
              <a:t>，并且默默感激他们可以避免关于密钥托管、出口控制及相关事务的有分歧的公开讨论</a:t>
            </a:r>
            <a:endParaRPr lang="en-US" altLang="zh-CN"/>
          </a:p>
          <a:p>
            <a:r>
              <a:rPr lang="zh-CN" altLang="en-US"/>
              <a:t>尽管</a:t>
            </a:r>
            <a:r>
              <a:rPr lang="en-US" altLang="zh-CN"/>
              <a:t>IPng</a:t>
            </a:r>
            <a:r>
              <a:rPr lang="zh-CN" altLang="en-US"/>
              <a:t>工作组声明有足够的地址空间，但互联网服务提供商立即开始争夺预留的地址空间</a:t>
            </a:r>
            <a:endParaRPr lang="en-US" altLang="zh-CN"/>
          </a:p>
          <a:p>
            <a:endParaRPr lang="en-CN"/>
          </a:p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314EB-3454-39F9-C9E2-F54C7C88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47165-8ACA-DBA2-DE55-B216122B6D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048396" y="2542497"/>
            <a:ext cx="3874183" cy="38138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 descr="Headshot of Internet pioneer Steve Crocker.">
            <a:extLst>
              <a:ext uri="{FF2B5EF4-FFF2-40B4-BE49-F238E27FC236}">
                <a16:creationId xmlns:a16="http://schemas.microsoft.com/office/drawing/2014/main" id="{B22B1C98-F70F-1497-473F-F14E1ADFC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579" y="423949"/>
            <a:ext cx="13970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60C13A-4BA2-8F1D-F227-576A89F31801}"/>
              </a:ext>
            </a:extLst>
          </p:cNvPr>
          <p:cNvSpPr txBox="1"/>
          <p:nvPr/>
        </p:nvSpPr>
        <p:spPr>
          <a:xfrm>
            <a:off x="5217289" y="2110841"/>
            <a:ext cx="2468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Stephen D. Crocker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5473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BB99-5E81-B5C9-2076-99A7B8FF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IPv6背景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AAF81-9C13-E9AC-E6B8-935B01D22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90</a:t>
            </a:r>
            <a:r>
              <a:rPr lang="zh-CN" altLang="en-US"/>
              <a:t>年代：</a:t>
            </a:r>
            <a:r>
              <a:rPr lang="en-US" altLang="zh-CN"/>
              <a:t>IPv4</a:t>
            </a:r>
            <a:r>
              <a:rPr lang="zh-CN" altLang="en-US"/>
              <a:t>地址空间可预见地耗尽</a:t>
            </a:r>
            <a:endParaRPr lang="en-US" altLang="zh-CN"/>
          </a:p>
          <a:p>
            <a:r>
              <a:rPr lang="en-US" altLang="zh-CN"/>
              <a:t>1992:</a:t>
            </a:r>
            <a:r>
              <a:rPr lang="zh-CN" altLang="en-US"/>
              <a:t> </a:t>
            </a:r>
            <a:r>
              <a:rPr lang="en-US" altLang="zh-CN"/>
              <a:t>IETF</a:t>
            </a:r>
            <a:r>
              <a:rPr lang="zh-CN" altLang="en-US"/>
              <a:t>预测到</a:t>
            </a:r>
            <a:r>
              <a:rPr lang="en-US" altLang="zh-CN"/>
              <a:t>2020</a:t>
            </a:r>
            <a:r>
              <a:rPr lang="zh-CN" altLang="en-US"/>
              <a:t>年有</a:t>
            </a:r>
            <a:r>
              <a:rPr lang="en-US" altLang="zh-CN"/>
              <a:t>100</a:t>
            </a:r>
            <a:r>
              <a:rPr lang="zh-CN" altLang="en-US"/>
              <a:t>亿人，每人</a:t>
            </a:r>
            <a:r>
              <a:rPr lang="en-US" altLang="zh-CN"/>
              <a:t>100</a:t>
            </a:r>
            <a:r>
              <a:rPr lang="zh-CN" altLang="en-US"/>
              <a:t>台计算机</a:t>
            </a:r>
            <a:endParaRPr lang="en-US" altLang="zh-CN"/>
          </a:p>
          <a:p>
            <a:pPr lvl="1"/>
            <a:r>
              <a:rPr lang="en-US" altLang="zh-CN"/>
              <a:t>10^15</a:t>
            </a:r>
            <a:r>
              <a:rPr lang="zh-CN" altLang="en-US"/>
              <a:t>台计算机，</a:t>
            </a:r>
            <a:r>
              <a:rPr lang="en-US" altLang="zh-CN"/>
              <a:t>10^12</a:t>
            </a:r>
            <a:r>
              <a:rPr lang="zh-CN" altLang="en-US"/>
              <a:t>个网络</a:t>
            </a:r>
            <a:endParaRPr lang="en-US" altLang="zh-CN"/>
          </a:p>
          <a:p>
            <a:r>
              <a:rPr lang="en-US" altLang="zh-CN"/>
              <a:t>1993</a:t>
            </a:r>
            <a:r>
              <a:rPr lang="zh-CN" altLang="en-US"/>
              <a:t>：</a:t>
            </a:r>
            <a:r>
              <a:rPr lang="en-CN"/>
              <a:t>CIDR</a:t>
            </a:r>
            <a:r>
              <a:rPr lang="zh-CN" altLang="en-US"/>
              <a:t> （</a:t>
            </a:r>
            <a:r>
              <a:rPr lang="zh-CN" altLang="en-CN"/>
              <a:t>无</a:t>
            </a:r>
            <a:r>
              <a:rPr lang="zh-CN" altLang="en-US"/>
              <a:t>类域间路由）</a:t>
            </a:r>
            <a:r>
              <a:rPr lang="en-CN"/>
              <a:t>RFC</a:t>
            </a:r>
            <a:r>
              <a:rPr lang="en-US" altLang="zh-CN"/>
              <a:t>1517</a:t>
            </a:r>
            <a:r>
              <a:rPr lang="zh-CN" altLang="en-US"/>
              <a:t>、</a:t>
            </a:r>
            <a:r>
              <a:rPr lang="en-US" altLang="zh-CN"/>
              <a:t>RFC1519</a:t>
            </a:r>
          </a:p>
          <a:p>
            <a:r>
              <a:rPr lang="en-US"/>
              <a:t>1994</a:t>
            </a:r>
            <a:r>
              <a:rPr lang="zh-CN" altLang="en-US"/>
              <a:t>：</a:t>
            </a:r>
            <a:r>
              <a:rPr lang="en-US"/>
              <a:t>BGPv4 支持</a:t>
            </a:r>
            <a:r>
              <a:rPr lang="zh-CN" altLang="en-US"/>
              <a:t> </a:t>
            </a:r>
            <a:r>
              <a:rPr lang="en-US" altLang="zh-CN"/>
              <a:t>CIDR</a:t>
            </a:r>
            <a:r>
              <a:rPr lang="zh-CN" altLang="en-US"/>
              <a:t>，</a:t>
            </a:r>
            <a:r>
              <a:rPr lang="en-US"/>
              <a:t>RFC165</a:t>
            </a:r>
            <a:r>
              <a:rPr lang="en-US" altLang="zh-CN"/>
              <a:t>4</a:t>
            </a:r>
          </a:p>
          <a:p>
            <a:r>
              <a:rPr lang="en-US" altLang="zh-CN"/>
              <a:t>1994</a:t>
            </a:r>
            <a:r>
              <a:rPr lang="zh-CN" altLang="en-US"/>
              <a:t>：地址扩展方案，</a:t>
            </a:r>
            <a:r>
              <a:rPr lang="en-US" altLang="zh-CN"/>
              <a:t>CNAT</a:t>
            </a:r>
            <a:r>
              <a:rPr lang="zh-CN" altLang="en-US"/>
              <a:t>、</a:t>
            </a:r>
            <a:r>
              <a:rPr lang="en-US" altLang="zh-CN"/>
              <a:t>TUBA</a:t>
            </a:r>
            <a:r>
              <a:rPr lang="zh-CN" altLang="en-US"/>
              <a:t>、</a:t>
            </a:r>
            <a:r>
              <a:rPr lang="en-US" altLang="zh-CN"/>
              <a:t>IPAE</a:t>
            </a:r>
            <a:r>
              <a:rPr lang="zh-CN" altLang="en-US"/>
              <a:t>、</a:t>
            </a:r>
            <a:r>
              <a:rPr lang="en-US" altLang="zh-CN"/>
              <a:t>Nimrod</a:t>
            </a:r>
            <a:r>
              <a:rPr lang="zh-CN" altLang="en-US"/>
              <a:t>、</a:t>
            </a:r>
            <a:r>
              <a:rPr lang="en-US" altLang="zh-CN"/>
              <a:t>EIP</a:t>
            </a:r>
            <a:r>
              <a:rPr lang="zh-CN" altLang="en-US"/>
              <a:t>、</a:t>
            </a:r>
            <a:r>
              <a:rPr lang="en-US" altLang="zh-CN"/>
              <a:t>SIP</a:t>
            </a:r>
            <a:r>
              <a:rPr lang="zh-CN" altLang="en-US"/>
              <a:t>、</a:t>
            </a:r>
            <a:r>
              <a:rPr lang="en-US" altLang="zh-CN"/>
              <a:t>PIP</a:t>
            </a:r>
            <a:r>
              <a:rPr lang="zh-CN" altLang="en-US"/>
              <a:t> （</a:t>
            </a:r>
            <a:r>
              <a:rPr lang="en-US" altLang="zh-CN"/>
              <a:t>IPv8</a:t>
            </a:r>
            <a:r>
              <a:rPr lang="zh-CN" altLang="en-US"/>
              <a:t>）、</a:t>
            </a:r>
            <a:r>
              <a:rPr lang="en-US" altLang="zh-CN"/>
              <a:t>TP/IX</a:t>
            </a:r>
          </a:p>
          <a:p>
            <a:r>
              <a:rPr lang="zh-CN" altLang="en-US"/>
              <a:t>三个候选：</a:t>
            </a:r>
            <a:r>
              <a:rPr lang="en-US" altLang="zh-CN"/>
              <a:t>SIPP</a:t>
            </a:r>
            <a:r>
              <a:rPr lang="zh-CN" altLang="en-US"/>
              <a:t>（</a:t>
            </a:r>
            <a:r>
              <a:rPr lang="en-US" altLang="zh-CN"/>
              <a:t>IPAE</a:t>
            </a:r>
            <a:r>
              <a:rPr lang="zh-CN" altLang="en-US"/>
              <a:t>、</a:t>
            </a:r>
            <a:r>
              <a:rPr lang="en-US" altLang="zh-CN"/>
              <a:t>SIP</a:t>
            </a:r>
            <a:r>
              <a:rPr lang="zh-CN" altLang="en-US"/>
              <a:t>、</a:t>
            </a:r>
            <a:r>
              <a:rPr lang="en-US" altLang="zh-CN"/>
              <a:t>PIP</a:t>
            </a:r>
            <a:r>
              <a:rPr lang="zh-CN" altLang="en-US"/>
              <a:t>）、</a:t>
            </a:r>
            <a:r>
              <a:rPr lang="en-US" altLang="zh-CN"/>
              <a:t>TUBA</a:t>
            </a:r>
            <a:r>
              <a:rPr lang="zh-CN" altLang="en-US"/>
              <a:t>（</a:t>
            </a:r>
            <a:r>
              <a:rPr lang="en-US" altLang="zh-CN"/>
              <a:t>IPv9</a:t>
            </a:r>
            <a:r>
              <a:rPr lang="zh-CN" altLang="en-US"/>
              <a:t>）、</a:t>
            </a:r>
            <a:r>
              <a:rPr lang="en-US"/>
              <a:t>CATNIP</a:t>
            </a:r>
            <a:r>
              <a:rPr lang="zh-CN" altLang="en-US"/>
              <a:t>（</a:t>
            </a:r>
            <a:r>
              <a:rPr lang="en-US" altLang="zh-CN"/>
              <a:t>TP/IX</a:t>
            </a:r>
            <a:r>
              <a:rPr lang="zh-CN" altLang="en-US"/>
              <a:t>，</a:t>
            </a:r>
            <a:r>
              <a:rPr lang="en-US" altLang="zh-CN"/>
              <a:t>IPv7</a:t>
            </a:r>
            <a:r>
              <a:rPr lang="zh-CN" altLang="en-US"/>
              <a:t>）</a:t>
            </a:r>
            <a:endParaRPr lang="en-US" altLang="zh-CN"/>
          </a:p>
          <a:p>
            <a:r>
              <a:rPr lang="en-US" altLang="zh-CN"/>
              <a:t>1995: </a:t>
            </a:r>
            <a:r>
              <a:rPr lang="zh-CN" altLang="en-US"/>
              <a:t>选择</a:t>
            </a:r>
            <a:r>
              <a:rPr lang="en-US" altLang="zh-CN"/>
              <a:t>SIPP</a:t>
            </a:r>
            <a:r>
              <a:rPr lang="zh-CN" altLang="en-US"/>
              <a:t>（</a:t>
            </a:r>
            <a:r>
              <a:rPr lang="en-US" altLang="zh-CN"/>
              <a:t>Simple Internet Protocol Plus</a:t>
            </a:r>
            <a:r>
              <a:rPr lang="zh-CN" altLang="en-US"/>
              <a:t>）</a:t>
            </a:r>
            <a:r>
              <a:rPr lang="en-US" altLang="zh-CN"/>
              <a:t>128</a:t>
            </a:r>
            <a:r>
              <a:rPr lang="zh-CN" altLang="en-US"/>
              <a:t>位版本，作为</a:t>
            </a:r>
            <a:r>
              <a:rPr lang="en-US" altLang="zh-CN"/>
              <a:t>IPng</a:t>
            </a:r>
            <a:r>
              <a:rPr lang="zh-CN" altLang="en-US"/>
              <a:t>，</a:t>
            </a:r>
            <a:r>
              <a:rPr lang="en-US" altLang="zh-CN"/>
              <a:t> RFC1752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FA626-F300-CCF4-9A1D-C90E755C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757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4.3|69.5"/>
</p:tagLst>
</file>

<file path=ppt/theme/theme1.xml><?xml version="1.0" encoding="utf-8"?>
<a:theme xmlns:a="http://schemas.openxmlformats.org/drawingml/2006/main" name="zy-blu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y-blue" id="{8CD101B2-958B-7A47-A194-91A5582D5E0B}" vid="{BDE09BB8-6C34-5846-8DB3-2521FF71BC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zy-blue</Template>
  <TotalTime>76122</TotalTime>
  <Words>1877</Words>
  <Application>Microsoft Macintosh PowerPoint</Application>
  <PresentationFormat>On-screen Show (4:3)</PresentationFormat>
  <Paragraphs>195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-apple-system</vt:lpstr>
      <vt:lpstr>Microsoft YaHei</vt:lpstr>
      <vt:lpstr>Microsoft YaHei Light</vt:lpstr>
      <vt:lpstr>STKaiti</vt:lpstr>
      <vt:lpstr>Arial</vt:lpstr>
      <vt:lpstr>Calibri</vt:lpstr>
      <vt:lpstr>Wingdings</vt:lpstr>
      <vt:lpstr>zy-blue</vt:lpstr>
      <vt:lpstr>互联网体系演进与革命 Evolution vs. Clean-slate </vt:lpstr>
      <vt:lpstr>目录</vt:lpstr>
      <vt:lpstr>互联网成功经验</vt:lpstr>
      <vt:lpstr>互联网面对的问题</vt:lpstr>
      <vt:lpstr>互联网设计目标——历史角度</vt:lpstr>
      <vt:lpstr>两种改进互联网的研究思路</vt:lpstr>
      <vt:lpstr>对互联网的干扰要小心</vt:lpstr>
      <vt:lpstr>地址即消息（RFC1776）</vt:lpstr>
      <vt:lpstr>IPv6背景</vt:lpstr>
      <vt:lpstr>IPng评价结果（ RFC1752 1994）</vt:lpstr>
      <vt:lpstr>IPv6标准化历史</vt:lpstr>
      <vt:lpstr>IPv6特点</vt:lpstr>
      <vt:lpstr>IPv4头部格式</vt:lpstr>
      <vt:lpstr>IPv6头部格式</vt:lpstr>
      <vt:lpstr>扩展头</vt:lpstr>
      <vt:lpstr>IPv6部署进展</vt:lpstr>
      <vt:lpstr>我国推进IPv6部署情况</vt:lpstr>
      <vt:lpstr>IPv6部署按国家统计</vt:lpstr>
      <vt:lpstr>中国IPv6部署情况</vt:lpstr>
      <vt:lpstr>为什么IPv6部署如此缓慢？</vt:lpstr>
      <vt:lpstr>革新式互联网体系</vt:lpstr>
      <vt:lpstr>NEBULA</vt:lpstr>
      <vt:lpstr>Named Data Networking</vt:lpstr>
      <vt:lpstr>MobilityFirst</vt:lpstr>
      <vt:lpstr>eXpressive Internet Architecture</vt:lpstr>
      <vt:lpstr>ChoiceNet</vt:lpstr>
      <vt:lpstr>关于演进式与革命式的讨论（1）</vt:lpstr>
      <vt:lpstr>关于演进式与革命式的讨论（2）</vt:lpstr>
      <vt:lpstr>To Change the World, Take a Chance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互联网体系结构与安全</dc:title>
  <dc:creator>Microsoft Office User</dc:creator>
  <cp:lastModifiedBy>Microsoft Office User</cp:lastModifiedBy>
  <cp:revision>1625</cp:revision>
  <dcterms:created xsi:type="dcterms:W3CDTF">2019-12-18T13:17:38Z</dcterms:created>
  <dcterms:modified xsi:type="dcterms:W3CDTF">2024-06-17T11:45:27Z</dcterms:modified>
</cp:coreProperties>
</file>